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3" r:id="rId5"/>
  </p:sldMasterIdLst>
  <p:notesMasterIdLst>
    <p:notesMasterId r:id="rId18"/>
  </p:notesMasterIdLst>
  <p:handoutMasterIdLst>
    <p:handoutMasterId r:id="rId19"/>
  </p:handoutMasterIdLst>
  <p:sldIdLst>
    <p:sldId id="267" r:id="rId6"/>
    <p:sldId id="257" r:id="rId7"/>
    <p:sldId id="259" r:id="rId8"/>
    <p:sldId id="264" r:id="rId9"/>
    <p:sldId id="265" r:id="rId10"/>
    <p:sldId id="272" r:id="rId11"/>
    <p:sldId id="273" r:id="rId12"/>
    <p:sldId id="268" r:id="rId13"/>
    <p:sldId id="270" r:id="rId14"/>
    <p:sldId id="274" r:id="rId15"/>
    <p:sldId id="275" r:id="rId16"/>
    <p:sldId id="26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94660"/>
  </p:normalViewPr>
  <p:slideViewPr>
    <p:cSldViewPr snapToObjects="1">
      <p:cViewPr varScale="1">
        <p:scale>
          <a:sx n="110" d="100"/>
          <a:sy n="110" d="100"/>
        </p:scale>
        <p:origin x="1266" y="108"/>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A51FB3-4616-EC48-8282-C86BCFA3DE2A}" type="datetimeFigureOut">
              <a:rPr lang="en-US" smtClean="0"/>
              <a:pPr/>
              <a:t>2/21/2017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7E25E7-4D6C-7D4D-BF02-D2A2A69C21E2}" type="slidenum">
              <a:rPr lang="en-US" smtClean="0"/>
              <a:pPr/>
              <a:t>‹#›</a:t>
            </a:fld>
            <a:endParaRPr lang="en-US" dirty="0"/>
          </a:p>
        </p:txBody>
      </p:sp>
    </p:spTree>
    <p:extLst>
      <p:ext uri="{BB962C8B-B14F-4D97-AF65-F5344CB8AC3E}">
        <p14:creationId xmlns:p14="http://schemas.microsoft.com/office/powerpoint/2010/main" val="501266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09DF9E-3A31-634D-A0AD-F3835FACAA96}" type="datetimeFigureOut">
              <a:rPr lang="en-US" smtClean="0"/>
              <a:pPr/>
              <a:t>2/21/2017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69ED51-0D3D-EC41-9BE7-FC57C2512755}" type="slidenum">
              <a:rPr lang="en-US" smtClean="0"/>
              <a:pPr/>
              <a:t>‹#›</a:t>
            </a:fld>
            <a:endParaRPr lang="en-US" dirty="0"/>
          </a:p>
        </p:txBody>
      </p:sp>
    </p:spTree>
    <p:extLst>
      <p:ext uri="{BB962C8B-B14F-4D97-AF65-F5344CB8AC3E}">
        <p14:creationId xmlns:p14="http://schemas.microsoft.com/office/powerpoint/2010/main" val="20988677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not have any weekend bike volumes that I could locate so I added this to show that it is a recognized route that likely receives significant traffic.</a:t>
            </a:r>
            <a:endParaRPr lang="en-US" dirty="0"/>
          </a:p>
        </p:txBody>
      </p:sp>
      <p:sp>
        <p:nvSpPr>
          <p:cNvPr id="4" name="Slide Number Placeholder 3"/>
          <p:cNvSpPr>
            <a:spLocks noGrp="1"/>
          </p:cNvSpPr>
          <p:nvPr>
            <p:ph type="sldNum" sz="quarter" idx="10"/>
          </p:nvPr>
        </p:nvSpPr>
        <p:spPr/>
        <p:txBody>
          <a:bodyPr/>
          <a:lstStyle/>
          <a:p>
            <a:fld id="{E469ED51-0D3D-EC41-9BE7-FC57C2512755}" type="slidenum">
              <a:rPr lang="en-US" smtClean="0"/>
              <a:pPr/>
              <a:t>3</a:t>
            </a:fld>
            <a:endParaRPr lang="en-US" dirty="0"/>
          </a:p>
        </p:txBody>
      </p:sp>
    </p:spTree>
    <p:extLst>
      <p:ext uri="{BB962C8B-B14F-4D97-AF65-F5344CB8AC3E}">
        <p14:creationId xmlns:p14="http://schemas.microsoft.com/office/powerpoint/2010/main" val="28558630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3548" y="4811207"/>
            <a:ext cx="5293852" cy="902929"/>
          </a:xfrm>
        </p:spPr>
        <p:txBody>
          <a:bodyPr lIns="0" tIns="0" rIns="0" bIns="0">
            <a:noAutofit/>
          </a:bodyPr>
          <a:lstStyle>
            <a:lvl1pPr marL="0" indent="0" algn="l">
              <a:buNone/>
              <a:defRPr sz="15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554410" y="3962400"/>
            <a:ext cx="7884652" cy="592318"/>
          </a:xfrm>
        </p:spPr>
        <p:txBody>
          <a:bodyPr lIns="0" tIns="0" rIns="0" bIns="0" anchor="t" anchorCtr="0">
            <a:noAutofit/>
          </a:bodyPr>
          <a:lstStyle>
            <a:lvl1pPr algn="l">
              <a:defRPr sz="4400">
                <a:solidFill>
                  <a:schemeClr val="tx2"/>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a:alphaModFix amt="31000"/>
          </a:blip>
          <a:stretch>
            <a:fillRect/>
          </a:stretch>
        </p:blipFill>
        <p:spPr>
          <a:xfrm>
            <a:off x="0" y="6079879"/>
            <a:ext cx="9144000" cy="777642"/>
          </a:xfrm>
          <a:prstGeom prst="rect">
            <a:avLst/>
          </a:prstGeom>
        </p:spPr>
      </p:pic>
      <p:pic>
        <p:nvPicPr>
          <p:cNvPr id="7" name="Picture 6" descr="130701_BWRevisedSealSketch.psd"/>
          <p:cNvPicPr>
            <a:picLocks noChangeAspect="1"/>
          </p:cNvPicPr>
          <p:nvPr userDrawn="1"/>
        </p:nvPicPr>
        <p:blipFill>
          <a:blip r:embed="rId3"/>
          <a:stretch>
            <a:fillRect/>
          </a:stretch>
        </p:blipFill>
        <p:spPr>
          <a:xfrm>
            <a:off x="8128000" y="6070121"/>
            <a:ext cx="660400" cy="660400"/>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2ED7F7-2827-F14C-892D-E1B044D24F9D}" type="datetimeFigureOut">
              <a:rPr lang="en-US" smtClean="0"/>
              <a:pPr/>
              <a:t>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F31905-1CA5-A44A-A24C-68D1855BCA4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2ED7F7-2827-F14C-892D-E1B044D24F9D}" type="datetimeFigureOut">
              <a:rPr lang="en-US" smtClean="0"/>
              <a:pPr/>
              <a:t>2/21/2017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F31905-1CA5-A44A-A24C-68D1855BCA4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2ED7F7-2827-F14C-892D-E1B044D24F9D}" type="datetimeFigureOut">
              <a:rPr lang="en-US" smtClean="0"/>
              <a:pPr/>
              <a:t>2/21/2017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F31905-1CA5-A44A-A24C-68D1855BCA48}"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ED7F7-2827-F14C-892D-E1B044D24F9D}" type="datetimeFigureOut">
              <a:rPr lang="en-US" smtClean="0"/>
              <a:pPr/>
              <a:t>2/21/2017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F31905-1CA5-A44A-A24C-68D1855BCA48}"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ED7F7-2827-F14C-892D-E1B044D24F9D}" type="datetimeFigureOut">
              <a:rPr lang="en-US" smtClean="0"/>
              <a:pPr/>
              <a:t>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F31905-1CA5-A44A-A24C-68D1855BCA48}"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ED7F7-2827-F14C-892D-E1B044D24F9D}" type="datetimeFigureOut">
              <a:rPr lang="en-US" smtClean="0"/>
              <a:pPr/>
              <a:t>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F31905-1CA5-A44A-A24C-68D1855BCA48}"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ED7F7-2827-F14C-892D-E1B044D24F9D}" type="datetimeFigureOut">
              <a:rPr lang="en-US" smtClean="0"/>
              <a:pPr/>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F31905-1CA5-A44A-A24C-68D1855BCA48}"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ED7F7-2827-F14C-892D-E1B044D24F9D}" type="datetimeFigureOut">
              <a:rPr lang="en-US" smtClean="0"/>
              <a:pPr/>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F31905-1CA5-A44A-A24C-68D1855BCA4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descr="130701_BWRevisedSealSketch.psd"/>
          <p:cNvPicPr>
            <a:picLocks noChangeAspect="1"/>
          </p:cNvPicPr>
          <p:nvPr userDrawn="1"/>
        </p:nvPicPr>
        <p:blipFill>
          <a:blip r:embed="rId2"/>
          <a:stretch>
            <a:fillRect/>
          </a:stretch>
        </p:blipFill>
        <p:spPr>
          <a:xfrm>
            <a:off x="8128000" y="6070121"/>
            <a:ext cx="660400" cy="660400"/>
          </a:xfrm>
          <a:prstGeom prst="rect">
            <a:avLst/>
          </a:prstGeom>
        </p:spPr>
      </p:pic>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2982" y="1371601"/>
            <a:ext cx="3832817"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4038600" cy="43434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5" descr="130701_BWRevisedSealSketch.psd"/>
          <p:cNvPicPr>
            <a:picLocks noChangeAspect="1"/>
          </p:cNvPicPr>
          <p:nvPr userDrawn="1"/>
        </p:nvPicPr>
        <p:blipFill>
          <a:blip r:embed="rId2"/>
          <a:stretch>
            <a:fillRect/>
          </a:stretch>
        </p:blipFill>
        <p:spPr>
          <a:xfrm>
            <a:off x="8128000" y="6070121"/>
            <a:ext cx="660400" cy="660400"/>
          </a:xfrm>
          <a:prstGeom prst="rect">
            <a:avLst/>
          </a:prstGeom>
        </p:spPr>
      </p:pic>
    </p:spTree>
    <p:extLst>
      <p:ext uri="{BB962C8B-B14F-4D97-AF65-F5344CB8AC3E}">
        <p14:creationId xmlns:p14="http://schemas.microsoft.com/office/powerpoint/2010/main" val="126059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2" name="Picture 11" descr="130701_BWRevisedSealSketch.psd"/>
          <p:cNvPicPr>
            <a:picLocks noChangeAspect="1"/>
          </p:cNvPicPr>
          <p:nvPr userDrawn="1"/>
        </p:nvPicPr>
        <p:blipFill>
          <a:blip r:embed="rId2"/>
          <a:stretch>
            <a:fillRect/>
          </a:stretch>
        </p:blipFill>
        <p:spPr>
          <a:xfrm>
            <a:off x="8128000" y="6070121"/>
            <a:ext cx="660400" cy="660400"/>
          </a:xfrm>
          <a:prstGeom prst="rect">
            <a:avLst/>
          </a:prstGeom>
        </p:spPr>
      </p:pic>
    </p:spTree>
    <p:extLst>
      <p:ext uri="{BB962C8B-B14F-4D97-AF65-F5344CB8AC3E}">
        <p14:creationId xmlns:p14="http://schemas.microsoft.com/office/powerpoint/2010/main" val="108471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130701_BWRevisedSealSketch.psd"/>
          <p:cNvPicPr>
            <a:picLocks noChangeAspect="1"/>
          </p:cNvPicPr>
          <p:nvPr userDrawn="1"/>
        </p:nvPicPr>
        <p:blipFill>
          <a:blip r:embed="rId2"/>
          <a:stretch>
            <a:fillRect/>
          </a:stretch>
        </p:blipFill>
        <p:spPr>
          <a:xfrm>
            <a:off x="8128000" y="6070121"/>
            <a:ext cx="660400" cy="660400"/>
          </a:xfrm>
          <a:prstGeom prst="rect">
            <a:avLst/>
          </a:prstGeom>
        </p:spPr>
      </p:pic>
    </p:spTree>
    <p:extLst>
      <p:ext uri="{BB962C8B-B14F-4D97-AF65-F5344CB8AC3E}">
        <p14:creationId xmlns:p14="http://schemas.microsoft.com/office/powerpoint/2010/main" val="1249224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92ED7F7-2827-F14C-892D-E1B044D24F9D}" type="datetimeFigureOut">
              <a:rPr lang="en-US" smtClean="0"/>
              <a:pPr/>
              <a:t>2/21/2017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CF31905-1CA5-A44A-A24C-68D1855BCA48}" type="slidenum">
              <a:rPr lang="en-US" smtClean="0"/>
              <a:pPr/>
              <a:t>‹#›</a:t>
            </a:fld>
            <a:endParaRPr lang="en-US" dirty="0"/>
          </a:p>
        </p:txBody>
      </p:sp>
    </p:spTree>
    <p:extLst>
      <p:ext uri="{BB962C8B-B14F-4D97-AF65-F5344CB8AC3E}">
        <p14:creationId xmlns:p14="http://schemas.microsoft.com/office/powerpoint/2010/main" val="2648565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2ED7F7-2827-F14C-892D-E1B044D24F9D}" type="datetimeFigureOut">
              <a:rPr lang="en-US" smtClean="0"/>
              <a:pPr/>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F31905-1CA5-A44A-A24C-68D1855BCA4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ED7F7-2827-F14C-892D-E1B044D24F9D}" type="datetimeFigureOut">
              <a:rPr lang="en-US" smtClean="0"/>
              <a:pPr/>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F31905-1CA5-A44A-A24C-68D1855BCA4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2ED7F7-2827-F14C-892D-E1B044D24F9D}" type="datetimeFigureOut">
              <a:rPr lang="en-US" smtClean="0"/>
              <a:pPr/>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F31905-1CA5-A44A-A24C-68D1855BCA4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2984" y="457200"/>
            <a:ext cx="8023815" cy="576072"/>
          </a:xfrm>
          <a:prstGeom prst="rect">
            <a:avLst/>
          </a:prstGeom>
        </p:spPr>
        <p:txBody>
          <a:bodyPr vert="horz" lIns="0" tIns="0" rIns="91440" bIns="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62984" y="1371601"/>
            <a:ext cx="8023816" cy="43434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5828821"/>
            <a:ext cx="9144000" cy="1029179"/>
          </a:xfrm>
          <a:prstGeom prst="rect">
            <a:avLst/>
          </a:prstGeom>
          <a:solidFill>
            <a:schemeClr val="bg1">
              <a:lumMod val="95000"/>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8">
            <a:alphaModFix amt="31000"/>
          </a:blip>
          <a:stretch>
            <a:fillRect/>
          </a:stretch>
        </p:blipFill>
        <p:spPr>
          <a:xfrm>
            <a:off x="0" y="6079879"/>
            <a:ext cx="9144000" cy="777642"/>
          </a:xfrm>
          <a:prstGeom prst="rect">
            <a:avLst/>
          </a:prstGeom>
        </p:spPr>
      </p:pic>
      <p:pic>
        <p:nvPicPr>
          <p:cNvPr id="12" name="Picture 11" descr="130701_BWRevisedSealSketch.psd"/>
          <p:cNvPicPr>
            <a:picLocks noChangeAspect="1"/>
          </p:cNvPicPr>
          <p:nvPr userDrawn="1"/>
        </p:nvPicPr>
        <p:blipFill>
          <a:blip r:embed="rId9"/>
          <a:stretch>
            <a:fillRect/>
          </a:stretch>
        </p:blipFill>
        <p:spPr>
          <a:xfrm>
            <a:off x="8128000" y="6070121"/>
            <a:ext cx="660400" cy="660400"/>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9" r:id="rId3"/>
    <p:sldLayoutId id="2147493461" r:id="rId4"/>
    <p:sldLayoutId id="2147493462" r:id="rId5"/>
    <p:sldLayoutId id="2147493475" r:id="rId6"/>
  </p:sldLayoutIdLst>
  <p:hf hdr="0" ftr="0" dt="0"/>
  <p:txStyles>
    <p:titleStyle>
      <a:lvl1pPr algn="l" defTabSz="4572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1"/>
        </a:buClr>
        <a:buSzPct val="80000"/>
        <a:buFont typeface="Wingdings" charset="2"/>
        <a:buChar char="§"/>
        <a:defRPr sz="28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ED7F7-2827-F14C-892D-E1B044D24F9D}" type="datetimeFigureOut">
              <a:rPr lang="en-US" smtClean="0"/>
              <a:pPr/>
              <a:t>2/21/2017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31905-1CA5-A44A-A24C-68D1855BCA4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93464" r:id="rId1"/>
    <p:sldLayoutId id="2147493465" r:id="rId2"/>
    <p:sldLayoutId id="2147493466" r:id="rId3"/>
    <p:sldLayoutId id="2147493467" r:id="rId4"/>
    <p:sldLayoutId id="2147493468" r:id="rId5"/>
    <p:sldLayoutId id="2147493469" r:id="rId6"/>
    <p:sldLayoutId id="2147493470" r:id="rId7"/>
    <p:sldLayoutId id="2147493471" r:id="rId8"/>
    <p:sldLayoutId id="2147493472" r:id="rId9"/>
    <p:sldLayoutId id="2147493473" r:id="rId10"/>
    <p:sldLayoutId id="214749347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hyperlink" Target="http://bayarearides.com/rides/theloop/"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2645861"/>
            <a:ext cx="9144000" cy="1041400"/>
            <a:chOff x="0" y="2645861"/>
            <a:chExt cx="9144000" cy="1041400"/>
          </a:xfrm>
        </p:grpSpPr>
        <p:sp>
          <p:nvSpPr>
            <p:cNvPr id="5" name="Rectangle 4"/>
            <p:cNvSpPr/>
            <p:nvPr/>
          </p:nvSpPr>
          <p:spPr>
            <a:xfrm>
              <a:off x="0" y="2645861"/>
              <a:ext cx="9143999" cy="1029179"/>
            </a:xfrm>
            <a:prstGeom prst="rect">
              <a:avLst/>
            </a:prstGeom>
            <a:solidFill>
              <a:srgbClr val="174C8D">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alphaModFix amt="12000"/>
            </a:blip>
            <a:stretch>
              <a:fillRect/>
            </a:stretch>
          </p:blipFill>
          <p:spPr>
            <a:xfrm>
              <a:off x="0" y="2909619"/>
              <a:ext cx="9144000" cy="777642"/>
            </a:xfrm>
            <a:prstGeom prst="rect">
              <a:avLst/>
            </a:prstGeom>
          </p:spPr>
        </p:pic>
        <p:pic>
          <p:nvPicPr>
            <p:cNvPr id="9" name="Picture 8" descr="130610_SMC id_01e.psd"/>
            <p:cNvPicPr>
              <a:picLocks noChangeAspect="1"/>
            </p:cNvPicPr>
            <p:nvPr/>
          </p:nvPicPr>
          <p:blipFill>
            <a:blip r:embed="rId3"/>
            <a:srcRect l="31455" t="30204" r="31925" b="31298"/>
            <a:stretch>
              <a:fillRect/>
            </a:stretch>
          </p:blipFill>
          <p:spPr>
            <a:xfrm>
              <a:off x="7924800" y="2645861"/>
              <a:ext cx="990600" cy="1041400"/>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5A5A5A"/>
                </a:solidFill>
              </a:rPr>
              <a:t>Where Do We Go From Here?</a:t>
            </a:r>
          </a:p>
        </p:txBody>
      </p:sp>
      <p:sp>
        <p:nvSpPr>
          <p:cNvPr id="3" name="Content Placeholder 2"/>
          <p:cNvSpPr>
            <a:spLocks noGrp="1"/>
          </p:cNvSpPr>
          <p:nvPr>
            <p:ph idx="1"/>
          </p:nvPr>
        </p:nvSpPr>
        <p:spPr/>
        <p:txBody>
          <a:bodyPr/>
          <a:lstStyle/>
          <a:p>
            <a:r>
              <a:rPr lang="en-US" dirty="0" smtClean="0"/>
              <a:t>Department of Public Works:</a:t>
            </a:r>
          </a:p>
          <a:p>
            <a:pPr lvl="1"/>
            <a:r>
              <a:rPr lang="en-US" dirty="0" smtClean="0"/>
              <a:t> is seeking </a:t>
            </a:r>
            <a:r>
              <a:rPr lang="en-US" dirty="0"/>
              <a:t>BPAC </a:t>
            </a:r>
            <a:r>
              <a:rPr lang="en-US" dirty="0" smtClean="0"/>
              <a:t>support or alternative recommendations</a:t>
            </a:r>
          </a:p>
          <a:p>
            <a:pPr lvl="1"/>
            <a:endParaRPr lang="en-US" dirty="0" smtClean="0"/>
          </a:p>
          <a:p>
            <a:pPr lvl="1"/>
            <a:r>
              <a:rPr lang="en-US" dirty="0" smtClean="0"/>
              <a:t>will work with Caltrans regarding the implementation of green bike lanes across the 280 overpass</a:t>
            </a:r>
          </a:p>
          <a:p>
            <a:endParaRPr lang="en-US" dirty="0"/>
          </a:p>
        </p:txBody>
      </p:sp>
    </p:spTree>
    <p:extLst>
      <p:ext uri="{BB962C8B-B14F-4D97-AF65-F5344CB8AC3E}">
        <p14:creationId xmlns:p14="http://schemas.microsoft.com/office/powerpoint/2010/main" val="1156174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Questions or Comments?</a:t>
            </a:r>
            <a:endParaRPr lang="en-US" dirty="0"/>
          </a:p>
        </p:txBody>
      </p:sp>
    </p:spTree>
    <p:extLst>
      <p:ext uri="{BB962C8B-B14F-4D97-AF65-F5344CB8AC3E}">
        <p14:creationId xmlns:p14="http://schemas.microsoft.com/office/powerpoint/2010/main" val="3184707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2645861"/>
            <a:ext cx="9144000" cy="1041400"/>
            <a:chOff x="0" y="2645861"/>
            <a:chExt cx="9144000" cy="1041400"/>
          </a:xfrm>
        </p:grpSpPr>
        <p:sp>
          <p:nvSpPr>
            <p:cNvPr id="8" name="Rectangle 7"/>
            <p:cNvSpPr/>
            <p:nvPr/>
          </p:nvSpPr>
          <p:spPr>
            <a:xfrm>
              <a:off x="0" y="2645861"/>
              <a:ext cx="9143999" cy="1029179"/>
            </a:xfrm>
            <a:prstGeom prst="rect">
              <a:avLst/>
            </a:prstGeom>
            <a:solidFill>
              <a:srgbClr val="174C8D">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a:alphaModFix amt="12000"/>
            </a:blip>
            <a:stretch>
              <a:fillRect/>
            </a:stretch>
          </p:blipFill>
          <p:spPr>
            <a:xfrm>
              <a:off x="0" y="2909619"/>
              <a:ext cx="9144000" cy="777642"/>
            </a:xfrm>
            <a:prstGeom prst="rect">
              <a:avLst/>
            </a:prstGeom>
          </p:spPr>
        </p:pic>
        <p:pic>
          <p:nvPicPr>
            <p:cNvPr id="10" name="Picture 9" descr="130610_SMC id_01e.psd"/>
            <p:cNvPicPr>
              <a:picLocks noChangeAspect="1"/>
            </p:cNvPicPr>
            <p:nvPr/>
          </p:nvPicPr>
          <p:blipFill>
            <a:blip r:embed="rId3"/>
            <a:srcRect l="31455" t="30204" r="31925" b="31298"/>
            <a:stretch>
              <a:fillRect/>
            </a:stretch>
          </p:blipFill>
          <p:spPr>
            <a:xfrm>
              <a:off x="7924800" y="2645861"/>
              <a:ext cx="990600" cy="1041400"/>
            </a:xfrm>
            <a:prstGeom prst="rect">
              <a:avLst/>
            </a:prstGeom>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4410" y="2590800"/>
            <a:ext cx="7884652" cy="1963918"/>
          </a:xfrm>
        </p:spPr>
        <p:txBody>
          <a:bodyPr/>
          <a:lstStyle/>
          <a:p>
            <a:pPr algn="ctr"/>
            <a:r>
              <a:rPr lang="en-US" dirty="0" smtClean="0"/>
              <a:t>Sand Hill Road </a:t>
            </a:r>
            <a:r>
              <a:rPr lang="en-US" dirty="0"/>
              <a:t>Bicycle Access Improvements</a:t>
            </a:r>
          </a:p>
        </p:txBody>
      </p:sp>
      <p:sp>
        <p:nvSpPr>
          <p:cNvPr id="3" name="Subtitle 2"/>
          <p:cNvSpPr>
            <a:spLocks noGrp="1"/>
          </p:cNvSpPr>
          <p:nvPr>
            <p:ph type="subTitle" idx="1"/>
          </p:nvPr>
        </p:nvSpPr>
        <p:spPr/>
        <p:txBody>
          <a:bodyPr/>
          <a:lstStyle/>
          <a:p>
            <a:endParaRPr lang="en-US" dirty="0"/>
          </a:p>
        </p:txBody>
      </p:sp>
      <p:sp>
        <p:nvSpPr>
          <p:cNvPr id="8" name="Subtitle 2"/>
          <p:cNvSpPr txBox="1">
            <a:spLocks/>
          </p:cNvSpPr>
          <p:nvPr/>
        </p:nvSpPr>
        <p:spPr>
          <a:xfrm>
            <a:off x="6400800" y="4800600"/>
            <a:ext cx="2122858" cy="902929"/>
          </a:xfrm>
          <a:prstGeom prst="rect">
            <a:avLst/>
          </a:prstGeom>
        </p:spPr>
        <p:txBody>
          <a:bodyPr vert="horz" wrap="none" lIns="0" tIns="0" rIns="0" bIns="0" rtlCol="0">
            <a:noAutofit/>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spcAft>
                <a:spcPts val="300"/>
              </a:spcAft>
            </a:pPr>
            <a:r>
              <a:rPr lang="en-US" sz="1500" b="1" dirty="0" smtClean="0">
                <a:solidFill>
                  <a:schemeClr val="tx2"/>
                </a:solidFill>
                <a:latin typeface="Arial"/>
                <a:cs typeface="Arial"/>
              </a:rPr>
              <a:t>Joe LoCoco</a:t>
            </a:r>
          </a:p>
          <a:p>
            <a:pPr>
              <a:spcBef>
                <a:spcPts val="0"/>
              </a:spcBef>
              <a:spcAft>
                <a:spcPts val="300"/>
              </a:spcAft>
            </a:pPr>
            <a:r>
              <a:rPr lang="en-US" sz="1500" dirty="0" smtClean="0">
                <a:solidFill>
                  <a:schemeClr val="tx2"/>
                </a:solidFill>
                <a:latin typeface="Arial"/>
                <a:cs typeface="Arial"/>
              </a:rPr>
              <a:t>February 16, 2016</a:t>
            </a:r>
          </a:p>
          <a:p>
            <a:pPr>
              <a:spcBef>
                <a:spcPts val="0"/>
              </a:spcBef>
              <a:spcAft>
                <a:spcPts val="300"/>
              </a:spcAft>
            </a:pPr>
            <a:endParaRPr lang="en-US" sz="1500" dirty="0">
              <a:solidFill>
                <a:schemeClr val="tx2"/>
              </a:solidFill>
              <a:latin typeface="Arial"/>
              <a:cs typeface="Arial"/>
            </a:endParaRPr>
          </a:p>
        </p:txBody>
      </p:sp>
    </p:spTree>
    <p:extLst>
      <p:ext uri="{BB962C8B-B14F-4D97-AF65-F5344CB8AC3E}">
        <p14:creationId xmlns:p14="http://schemas.microsoft.com/office/powerpoint/2010/main" val="842629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38" y="76200"/>
            <a:ext cx="8229600" cy="1143000"/>
          </a:xfrm>
        </p:spPr>
        <p:txBody>
          <a:bodyPr/>
          <a:lstStyle/>
          <a:p>
            <a:pPr algn="ctr"/>
            <a:r>
              <a:rPr lang="en-US" dirty="0" smtClean="0">
                <a:solidFill>
                  <a:srgbClr val="5A5A5A"/>
                </a:solidFill>
              </a:rPr>
              <a:t>How </a:t>
            </a:r>
            <a:r>
              <a:rPr lang="en-US" dirty="0">
                <a:solidFill>
                  <a:srgbClr val="5A5A5A"/>
                </a:solidFill>
              </a:rPr>
              <a:t>Many Bicyclists </a:t>
            </a:r>
            <a:r>
              <a:rPr lang="en-US" dirty="0" smtClean="0">
                <a:solidFill>
                  <a:srgbClr val="5A5A5A"/>
                </a:solidFill>
              </a:rPr>
              <a:t>are Affected?</a:t>
            </a:r>
            <a:endParaRPr lang="en-US" dirty="0">
              <a:solidFill>
                <a:srgbClr val="5A5A5A"/>
              </a:solidFill>
            </a:endParaRPr>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220911" y="1204532"/>
            <a:ext cx="4445766" cy="398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12"/>
          <p:cNvSpPr>
            <a:spLocks noGrp="1"/>
          </p:cNvSpPr>
          <p:nvPr>
            <p:ph sz="half" idx="2"/>
          </p:nvPr>
        </p:nvSpPr>
        <p:spPr>
          <a:xfrm>
            <a:off x="4724400" y="1098570"/>
            <a:ext cx="4191000" cy="4387830"/>
          </a:xfrm>
          <a:ln w="28575">
            <a:noFill/>
          </a:ln>
        </p:spPr>
        <p:txBody>
          <a:bodyPr>
            <a:normAutofit lnSpcReduction="10000"/>
          </a:bodyPr>
          <a:lstStyle/>
          <a:p>
            <a:r>
              <a:rPr lang="en-US" dirty="0" smtClean="0"/>
              <a:t>“The Loop” is a popular route for cyclists </a:t>
            </a:r>
          </a:p>
          <a:p>
            <a:r>
              <a:rPr lang="en-US" dirty="0" smtClean="0"/>
              <a:t>This route can be found on:</a:t>
            </a:r>
          </a:p>
          <a:p>
            <a:pPr lvl="1"/>
            <a:r>
              <a:rPr lang="en-US" dirty="0" smtClean="0"/>
              <a:t> mapmyrides.com</a:t>
            </a:r>
          </a:p>
          <a:p>
            <a:pPr lvl="1"/>
            <a:r>
              <a:rPr lang="en-US" dirty="0" smtClean="0"/>
              <a:t>ridewithgps.com </a:t>
            </a:r>
          </a:p>
          <a:p>
            <a:pPr lvl="1"/>
            <a:r>
              <a:rPr lang="en-US" dirty="0" smtClean="0"/>
              <a:t>Stanford.edu </a:t>
            </a:r>
          </a:p>
          <a:p>
            <a:pPr lvl="1"/>
            <a:r>
              <a:rPr lang="en-US" dirty="0" smtClean="0"/>
              <a:t>bayarearides.com</a:t>
            </a:r>
          </a:p>
          <a:p>
            <a:pPr lvl="1"/>
            <a:r>
              <a:rPr lang="en-US" dirty="0" smtClean="0"/>
              <a:t> and many other popular bicycling sites</a:t>
            </a:r>
            <a:endParaRPr lang="en-US" dirty="0"/>
          </a:p>
        </p:txBody>
      </p:sp>
      <p:pic>
        <p:nvPicPr>
          <p:cNvPr id="1028" name="Picture 4" descr="C:\Users\jmanion\AppData\Local\Microsoft\Windows\Temporary Internet Files\Content.IE5\USAPOFE9\ky2hf[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991" y="4786183"/>
            <a:ext cx="185738" cy="34183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13920" y="1205711"/>
            <a:ext cx="4444370" cy="400110"/>
          </a:xfrm>
          <a:prstGeom prst="rect">
            <a:avLst/>
          </a:prstGeom>
          <a:noFill/>
        </p:spPr>
        <p:txBody>
          <a:bodyPr wrap="square" rtlCol="0">
            <a:spAutoFit/>
          </a:bodyPr>
          <a:lstStyle/>
          <a:p>
            <a:pPr algn="ctr"/>
            <a:r>
              <a:rPr lang="en-US" sz="2000" b="1" dirty="0" smtClean="0">
                <a:solidFill>
                  <a:schemeClr val="bg1">
                    <a:lumMod val="95000"/>
                  </a:schemeClr>
                </a:solidFill>
              </a:rPr>
              <a:t>The Loop - Bike Route</a:t>
            </a:r>
            <a:endParaRPr lang="en-US" sz="2000" b="1" dirty="0">
              <a:solidFill>
                <a:schemeClr val="bg1">
                  <a:lumMod val="95000"/>
                </a:schemeClr>
              </a:solidFill>
            </a:endParaRPr>
          </a:p>
        </p:txBody>
      </p:sp>
      <p:sp>
        <p:nvSpPr>
          <p:cNvPr id="14" name="Oval 13"/>
          <p:cNvSpPr/>
          <p:nvPr/>
        </p:nvSpPr>
        <p:spPr>
          <a:xfrm>
            <a:off x="1524000" y="2055198"/>
            <a:ext cx="608901" cy="304800"/>
          </a:xfrm>
          <a:prstGeom prst="ellipse">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Arrow Connector 15"/>
          <p:cNvCxnSpPr>
            <a:endCxn id="14" idx="4"/>
          </p:cNvCxnSpPr>
          <p:nvPr/>
        </p:nvCxnSpPr>
        <p:spPr>
          <a:xfrm flipV="1">
            <a:off x="1828450" y="2359998"/>
            <a:ext cx="1" cy="457200"/>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914400" y="2817199"/>
            <a:ext cx="1905000" cy="646331"/>
          </a:xfrm>
          <a:prstGeom prst="rect">
            <a:avLst/>
          </a:prstGeom>
          <a:solidFill>
            <a:schemeClr val="bg1">
              <a:lumMod val="50000"/>
            </a:schemeClr>
          </a:solidFill>
          <a:ln w="12700">
            <a:solidFill>
              <a:srgbClr val="00B050"/>
            </a:solidFill>
          </a:ln>
        </p:spPr>
        <p:txBody>
          <a:bodyPr wrap="square" rtlCol="0">
            <a:spAutoFit/>
          </a:bodyPr>
          <a:lstStyle/>
          <a:p>
            <a:pPr algn="ctr"/>
            <a:r>
              <a:rPr lang="en-US" dirty="0" smtClean="0">
                <a:solidFill>
                  <a:schemeClr val="bg2"/>
                </a:solidFill>
              </a:rPr>
              <a:t>Area Targeted for Improvements</a:t>
            </a:r>
            <a:endParaRPr lang="en-US" dirty="0">
              <a:solidFill>
                <a:schemeClr val="bg2"/>
              </a:solidFill>
            </a:endParaRPr>
          </a:p>
        </p:txBody>
      </p:sp>
      <p:sp>
        <p:nvSpPr>
          <p:cNvPr id="18" name="TextBox 17"/>
          <p:cNvSpPr txBox="1"/>
          <p:nvPr/>
        </p:nvSpPr>
        <p:spPr>
          <a:xfrm>
            <a:off x="152400" y="5657671"/>
            <a:ext cx="8923089" cy="1077218"/>
          </a:xfrm>
          <a:prstGeom prst="rect">
            <a:avLst/>
          </a:prstGeom>
          <a:noFill/>
        </p:spPr>
        <p:txBody>
          <a:bodyPr wrap="square" rtlCol="0">
            <a:spAutoFit/>
          </a:bodyPr>
          <a:lstStyle/>
          <a:p>
            <a:r>
              <a:rPr lang="en-US" sz="1600" dirty="0">
                <a:solidFill>
                  <a:schemeClr val="bg1">
                    <a:lumMod val="50000"/>
                  </a:schemeClr>
                </a:solidFill>
              </a:rPr>
              <a:t> </a:t>
            </a:r>
            <a:r>
              <a:rPr lang="en-US" sz="1600" dirty="0" smtClean="0">
                <a:solidFill>
                  <a:schemeClr val="bg1">
                    <a:lumMod val="50000"/>
                  </a:schemeClr>
                </a:solidFill>
              </a:rPr>
              <a:t>”It's </a:t>
            </a:r>
            <a:r>
              <a:rPr lang="en-US" sz="1600" dirty="0">
                <a:solidFill>
                  <a:schemeClr val="bg1">
                    <a:lumMod val="50000"/>
                  </a:schemeClr>
                </a:solidFill>
              </a:rPr>
              <a:t>also worth noting that the ride passes through two </a:t>
            </a:r>
            <a:r>
              <a:rPr lang="en-US" sz="1600" b="1" dirty="0">
                <a:solidFill>
                  <a:schemeClr val="bg1">
                    <a:lumMod val="50000"/>
                  </a:schemeClr>
                </a:solidFill>
              </a:rPr>
              <a:t>freeway interchanges</a:t>
            </a:r>
            <a:r>
              <a:rPr lang="en-US" sz="1600" dirty="0">
                <a:solidFill>
                  <a:schemeClr val="bg1">
                    <a:lumMod val="50000"/>
                  </a:schemeClr>
                </a:solidFill>
              </a:rPr>
              <a:t> (both of them with I-280) where you have to ride in a bike lane that's in between traffic lanes as other vehicles try to merge in and out around you. If you're the kind of rider who feels uncomfortable riding in traffic, this might be an important point to consider. </a:t>
            </a:r>
            <a:r>
              <a:rPr lang="en-US" sz="1600" dirty="0" smtClean="0">
                <a:solidFill>
                  <a:schemeClr val="bg1">
                    <a:lumMod val="50000"/>
                  </a:schemeClr>
                </a:solidFill>
              </a:rPr>
              <a:t>”</a:t>
            </a:r>
            <a:endParaRPr lang="en-US" sz="1600" dirty="0">
              <a:solidFill>
                <a:schemeClr val="bg1">
                  <a:lumMod val="50000"/>
                </a:schemeClr>
              </a:solidFill>
            </a:endParaRPr>
          </a:p>
        </p:txBody>
      </p:sp>
      <p:sp>
        <p:nvSpPr>
          <p:cNvPr id="19" name="TextBox 18"/>
          <p:cNvSpPr txBox="1"/>
          <p:nvPr/>
        </p:nvSpPr>
        <p:spPr>
          <a:xfrm>
            <a:off x="152399" y="5410200"/>
            <a:ext cx="4514277" cy="338554"/>
          </a:xfrm>
          <a:prstGeom prst="rect">
            <a:avLst/>
          </a:prstGeom>
          <a:noFill/>
        </p:spPr>
        <p:txBody>
          <a:bodyPr wrap="square" rtlCol="0">
            <a:spAutoFit/>
          </a:bodyPr>
          <a:lstStyle/>
          <a:p>
            <a:r>
              <a:rPr lang="en-US" sz="1600" dirty="0">
                <a:solidFill>
                  <a:schemeClr val="bg1">
                    <a:lumMod val="50000"/>
                  </a:schemeClr>
                </a:solidFill>
              </a:rPr>
              <a:t>From </a:t>
            </a:r>
            <a:r>
              <a:rPr lang="en-US" sz="1600" dirty="0">
                <a:solidFill>
                  <a:schemeClr val="bg1">
                    <a:lumMod val="50000"/>
                  </a:schemeClr>
                </a:solidFill>
                <a:hlinkClick r:id="rId5"/>
              </a:rPr>
              <a:t>http://bayarearides.com/rides/theloop</a:t>
            </a:r>
            <a:r>
              <a:rPr lang="en-US" sz="1600" dirty="0" smtClean="0">
                <a:solidFill>
                  <a:schemeClr val="bg1">
                    <a:lumMod val="50000"/>
                  </a:schemeClr>
                </a:solidFill>
                <a:hlinkClick r:id="rId5"/>
              </a:rPr>
              <a:t>/</a:t>
            </a:r>
            <a:r>
              <a:rPr lang="en-US" sz="1600" dirty="0" smtClean="0">
                <a:solidFill>
                  <a:schemeClr val="bg1">
                    <a:lumMod val="50000"/>
                  </a:schemeClr>
                </a:solidFill>
              </a:rPr>
              <a:t> -</a:t>
            </a:r>
            <a:endParaRPr lang="en-US" sz="1600" dirty="0">
              <a:solidFill>
                <a:schemeClr val="bg1">
                  <a:lumMod val="50000"/>
                </a:schemeClr>
              </a:solidFill>
            </a:endParaRPr>
          </a:p>
        </p:txBody>
      </p:sp>
      <p:sp>
        <p:nvSpPr>
          <p:cNvPr id="20" name="TextBox 19"/>
          <p:cNvSpPr txBox="1"/>
          <p:nvPr/>
        </p:nvSpPr>
        <p:spPr>
          <a:xfrm>
            <a:off x="1119533" y="4972459"/>
            <a:ext cx="3547144" cy="215444"/>
          </a:xfrm>
          <a:prstGeom prst="rect">
            <a:avLst/>
          </a:prstGeom>
          <a:noFill/>
        </p:spPr>
        <p:txBody>
          <a:bodyPr wrap="square" rtlCol="0">
            <a:spAutoFit/>
          </a:bodyPr>
          <a:lstStyle/>
          <a:p>
            <a:r>
              <a:rPr lang="en-US" sz="800" dirty="0">
                <a:solidFill>
                  <a:schemeClr val="bg2"/>
                </a:solidFill>
              </a:rPr>
              <a:t>https://web.stanford.edu/group/cycling/routes/Aerials/the_loop_photo.jpg</a:t>
            </a:r>
          </a:p>
        </p:txBody>
      </p:sp>
    </p:spTree>
    <p:extLst>
      <p:ext uri="{BB962C8B-B14F-4D97-AF65-F5344CB8AC3E}">
        <p14:creationId xmlns:p14="http://schemas.microsoft.com/office/powerpoint/2010/main" val="247100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20775" y="457200"/>
            <a:ext cx="8023225" cy="576263"/>
          </a:xfrm>
        </p:spPr>
        <p:txBody>
          <a:bodyPr>
            <a:noAutofit/>
          </a:bodyPr>
          <a:lstStyle/>
          <a:p>
            <a:pPr algn="ctr"/>
            <a:r>
              <a:rPr lang="en-US" dirty="0">
                <a:solidFill>
                  <a:srgbClr val="5A5A5A"/>
                </a:solidFill>
              </a:rPr>
              <a:t>How Did We Get Here?</a:t>
            </a:r>
          </a:p>
        </p:txBody>
      </p:sp>
      <p:sp>
        <p:nvSpPr>
          <p:cNvPr id="5" name="Content Placeholder 4"/>
          <p:cNvSpPr>
            <a:spLocks noGrp="1"/>
          </p:cNvSpPr>
          <p:nvPr>
            <p:ph idx="4294967295"/>
          </p:nvPr>
        </p:nvSpPr>
        <p:spPr>
          <a:xfrm>
            <a:off x="1120775" y="1371600"/>
            <a:ext cx="8023225" cy="4343400"/>
          </a:xfrm>
        </p:spPr>
        <p:txBody>
          <a:bodyPr>
            <a:normAutofit lnSpcReduction="10000"/>
          </a:bodyPr>
          <a:lstStyle/>
          <a:p>
            <a:r>
              <a:rPr lang="en-US" dirty="0" smtClean="0"/>
              <a:t>San Mateo County Department of Public Works has been working with various community bicycling organizations to increase vehicle and bike </a:t>
            </a:r>
            <a:r>
              <a:rPr lang="en-US" dirty="0"/>
              <a:t>safety </a:t>
            </a:r>
            <a:r>
              <a:rPr lang="en-US" dirty="0" smtClean="0"/>
              <a:t>along the Sand Hill at the 280 crossing.</a:t>
            </a:r>
          </a:p>
          <a:p>
            <a:endParaRPr lang="en-US" dirty="0" smtClean="0"/>
          </a:p>
          <a:p>
            <a:r>
              <a:rPr lang="en-US" dirty="0" smtClean="0"/>
              <a:t>Supervisor Don Horsley has committed $</a:t>
            </a:r>
            <a:r>
              <a:rPr lang="en-US" dirty="0" smtClean="0"/>
              <a:t>120,000 towards </a:t>
            </a:r>
            <a:r>
              <a:rPr lang="en-US" dirty="0" smtClean="0"/>
              <a:t>funding these improvements.</a:t>
            </a:r>
            <a:endParaRPr lang="en-US" dirty="0"/>
          </a:p>
        </p:txBody>
      </p:sp>
      <p:pic>
        <p:nvPicPr>
          <p:cNvPr id="2051" name="Picture 3" descr="C:\Users\jmanion\AppData\Local\Microsoft\Windows\Temporary Internet Files\Content.IE5\2A9ESDPK\120px-MUTCD_W11-1.svg[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2000"/>
                    </a14:imgEffect>
                  </a14:imgLayer>
                </a14:imgProps>
              </a:ext>
              <a:ext uri="{28A0092B-C50C-407E-A947-70E740481C1C}">
                <a14:useLocalDpi xmlns:a14="http://schemas.microsoft.com/office/drawing/2010/main" val="0"/>
              </a:ext>
            </a:extLst>
          </a:blip>
          <a:srcRect/>
          <a:stretch>
            <a:fillRect/>
          </a:stretch>
        </p:blipFill>
        <p:spPr bwMode="auto">
          <a:xfrm>
            <a:off x="228600" y="1295400"/>
            <a:ext cx="670516" cy="6705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jmanion\AppData\Local\Microsoft\Windows\Temporary Internet Files\Content.IE5\2A9ESDPK\120px-MUTCD_W11-1.svg[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2000"/>
                    </a14:imgEffect>
                  </a14:imgLayer>
                </a14:imgProps>
              </a:ext>
              <a:ext uri="{28A0092B-C50C-407E-A947-70E740481C1C}">
                <a14:useLocalDpi xmlns:a14="http://schemas.microsoft.com/office/drawing/2010/main" val="0"/>
              </a:ext>
            </a:extLst>
          </a:blip>
          <a:srcRect/>
          <a:stretch>
            <a:fillRect/>
          </a:stretch>
        </p:blipFill>
        <p:spPr bwMode="auto">
          <a:xfrm>
            <a:off x="228600" y="3962400"/>
            <a:ext cx="670516" cy="670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846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457200"/>
            <a:ext cx="9144000" cy="576263"/>
          </a:xfrm>
        </p:spPr>
        <p:txBody>
          <a:bodyPr>
            <a:noAutofit/>
          </a:bodyPr>
          <a:lstStyle/>
          <a:p>
            <a:r>
              <a:rPr lang="en-US" dirty="0">
                <a:solidFill>
                  <a:srgbClr val="5A5A5A"/>
                </a:solidFill>
              </a:rPr>
              <a:t>Areas of Concern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73" y="1295399"/>
            <a:ext cx="8869680" cy="3306685"/>
          </a:xfrm>
          <a:prstGeom prst="rect">
            <a:avLst/>
          </a:prstGeom>
          <a:ln>
            <a:prstDash val="sysDot"/>
            <a:tailEnd type="arrow"/>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Oval 16"/>
          <p:cNvSpPr/>
          <p:nvPr/>
        </p:nvSpPr>
        <p:spPr>
          <a:xfrm>
            <a:off x="6324600" y="1752600"/>
            <a:ext cx="2057400" cy="762000"/>
          </a:xfrm>
          <a:prstGeom prst="ellipse">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p:cNvSpPr/>
          <p:nvPr/>
        </p:nvSpPr>
        <p:spPr>
          <a:xfrm>
            <a:off x="3505200" y="2438400"/>
            <a:ext cx="1447800" cy="1219200"/>
          </a:xfrm>
          <a:prstGeom prst="ellipse">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a:off x="662984" y="3276600"/>
            <a:ext cx="1318216" cy="762000"/>
          </a:xfrm>
          <a:prstGeom prst="ellipse">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7086600" y="1871990"/>
            <a:ext cx="533400" cy="523220"/>
          </a:xfrm>
          <a:prstGeom prst="rect">
            <a:avLst/>
          </a:prstGeom>
          <a:noFill/>
          <a:ln>
            <a:noFill/>
          </a:ln>
        </p:spPr>
        <p:txBody>
          <a:bodyPr wrap="square" rtlCol="0">
            <a:spAutoFit/>
          </a:bodyPr>
          <a:lstStyle/>
          <a:p>
            <a:pPr algn="ctr"/>
            <a:r>
              <a:rPr lang="en-US" sz="2800" b="1" dirty="0" smtClean="0">
                <a:solidFill>
                  <a:schemeClr val="accent6">
                    <a:lumMod val="40000"/>
                    <a:lumOff val="60000"/>
                  </a:schemeClr>
                </a:solidFill>
              </a:rPr>
              <a:t>A</a:t>
            </a:r>
            <a:endParaRPr lang="en-US" sz="2800" b="1" dirty="0">
              <a:solidFill>
                <a:schemeClr val="accent6">
                  <a:lumMod val="40000"/>
                  <a:lumOff val="60000"/>
                </a:schemeClr>
              </a:solidFill>
            </a:endParaRPr>
          </a:p>
        </p:txBody>
      </p:sp>
      <p:sp>
        <p:nvSpPr>
          <p:cNvPr id="22" name="TextBox 21"/>
          <p:cNvSpPr txBox="1"/>
          <p:nvPr/>
        </p:nvSpPr>
        <p:spPr>
          <a:xfrm>
            <a:off x="3962400" y="2786390"/>
            <a:ext cx="533400" cy="523220"/>
          </a:xfrm>
          <a:prstGeom prst="rect">
            <a:avLst/>
          </a:prstGeom>
          <a:noFill/>
          <a:ln>
            <a:noFill/>
          </a:ln>
        </p:spPr>
        <p:txBody>
          <a:bodyPr wrap="square" rtlCol="0">
            <a:spAutoFit/>
          </a:bodyPr>
          <a:lstStyle/>
          <a:p>
            <a:pPr algn="ctr"/>
            <a:r>
              <a:rPr lang="en-US" sz="2800" b="1" dirty="0" smtClean="0">
                <a:solidFill>
                  <a:schemeClr val="accent6">
                    <a:lumMod val="40000"/>
                    <a:lumOff val="60000"/>
                  </a:schemeClr>
                </a:solidFill>
              </a:rPr>
              <a:t>B</a:t>
            </a:r>
            <a:endParaRPr lang="en-US" sz="2800" b="1" dirty="0">
              <a:solidFill>
                <a:schemeClr val="accent6">
                  <a:lumMod val="40000"/>
                  <a:lumOff val="60000"/>
                </a:schemeClr>
              </a:solidFill>
            </a:endParaRPr>
          </a:p>
        </p:txBody>
      </p:sp>
      <p:sp>
        <p:nvSpPr>
          <p:cNvPr id="23" name="TextBox 22"/>
          <p:cNvSpPr txBox="1"/>
          <p:nvPr/>
        </p:nvSpPr>
        <p:spPr>
          <a:xfrm>
            <a:off x="1055392" y="3395990"/>
            <a:ext cx="533400" cy="523220"/>
          </a:xfrm>
          <a:prstGeom prst="rect">
            <a:avLst/>
          </a:prstGeom>
          <a:noFill/>
          <a:ln>
            <a:noFill/>
          </a:ln>
        </p:spPr>
        <p:txBody>
          <a:bodyPr wrap="square" rtlCol="0">
            <a:spAutoFit/>
          </a:bodyPr>
          <a:lstStyle/>
          <a:p>
            <a:pPr algn="ctr"/>
            <a:r>
              <a:rPr lang="en-US" sz="2800" b="1" dirty="0" smtClean="0">
                <a:solidFill>
                  <a:schemeClr val="accent6">
                    <a:lumMod val="40000"/>
                    <a:lumOff val="60000"/>
                  </a:schemeClr>
                </a:solidFill>
              </a:rPr>
              <a:t>C</a:t>
            </a:r>
            <a:endParaRPr lang="en-US" sz="2800" b="1" dirty="0">
              <a:solidFill>
                <a:schemeClr val="accent6">
                  <a:lumMod val="40000"/>
                  <a:lumOff val="60000"/>
                </a:schemeClr>
              </a:solidFill>
            </a:endParaRPr>
          </a:p>
        </p:txBody>
      </p:sp>
      <p:sp>
        <p:nvSpPr>
          <p:cNvPr id="25" name="TextBox 24"/>
          <p:cNvSpPr txBox="1"/>
          <p:nvPr/>
        </p:nvSpPr>
        <p:spPr>
          <a:xfrm>
            <a:off x="96473" y="4602084"/>
            <a:ext cx="8742727" cy="1477328"/>
          </a:xfrm>
          <a:prstGeom prst="rect">
            <a:avLst/>
          </a:prstGeom>
          <a:noFill/>
        </p:spPr>
        <p:txBody>
          <a:bodyPr wrap="square" rtlCol="0">
            <a:spAutoFit/>
          </a:bodyPr>
          <a:lstStyle/>
          <a:p>
            <a:r>
              <a:rPr lang="en-US" dirty="0" smtClean="0">
                <a:solidFill>
                  <a:schemeClr val="bg1">
                    <a:lumMod val="50000"/>
                  </a:schemeClr>
                </a:solidFill>
              </a:rPr>
              <a:t>A – Right to </a:t>
            </a:r>
            <a:r>
              <a:rPr lang="en-US" dirty="0">
                <a:solidFill>
                  <a:schemeClr val="bg1">
                    <a:lumMod val="50000"/>
                  </a:schemeClr>
                </a:solidFill>
              </a:rPr>
              <a:t>c</a:t>
            </a:r>
            <a:r>
              <a:rPr lang="en-US" dirty="0" smtClean="0">
                <a:solidFill>
                  <a:schemeClr val="bg1">
                    <a:lumMod val="50000"/>
                  </a:schemeClr>
                </a:solidFill>
              </a:rPr>
              <a:t>enter </a:t>
            </a:r>
            <a:r>
              <a:rPr lang="en-US" dirty="0">
                <a:solidFill>
                  <a:schemeClr val="bg1">
                    <a:lumMod val="50000"/>
                  </a:schemeClr>
                </a:solidFill>
              </a:rPr>
              <a:t>b</a:t>
            </a:r>
            <a:r>
              <a:rPr lang="en-US" dirty="0" smtClean="0">
                <a:solidFill>
                  <a:schemeClr val="bg1">
                    <a:lumMod val="50000"/>
                  </a:schemeClr>
                </a:solidFill>
              </a:rPr>
              <a:t>ike </a:t>
            </a:r>
            <a:r>
              <a:rPr lang="en-US" dirty="0">
                <a:solidFill>
                  <a:schemeClr val="bg1">
                    <a:lumMod val="50000"/>
                  </a:schemeClr>
                </a:solidFill>
              </a:rPr>
              <a:t>l</a:t>
            </a:r>
            <a:r>
              <a:rPr lang="en-US" dirty="0" smtClean="0">
                <a:solidFill>
                  <a:schemeClr val="bg1">
                    <a:lumMod val="50000"/>
                  </a:schemeClr>
                </a:solidFill>
              </a:rPr>
              <a:t>ane crossover at approach to 280N on-ramp</a:t>
            </a:r>
          </a:p>
          <a:p>
            <a:endParaRPr lang="en-US" dirty="0" smtClean="0">
              <a:solidFill>
                <a:schemeClr val="bg1">
                  <a:lumMod val="50000"/>
                </a:schemeClr>
              </a:solidFill>
            </a:endParaRPr>
          </a:p>
          <a:p>
            <a:r>
              <a:rPr lang="en-US" dirty="0" smtClean="0">
                <a:solidFill>
                  <a:schemeClr val="bg1">
                    <a:lumMod val="50000"/>
                  </a:schemeClr>
                </a:solidFill>
              </a:rPr>
              <a:t>B – Narrow center bike lane on overpass</a:t>
            </a:r>
          </a:p>
          <a:p>
            <a:endParaRPr lang="en-US" dirty="0" smtClean="0">
              <a:solidFill>
                <a:schemeClr val="bg1">
                  <a:lumMod val="50000"/>
                </a:schemeClr>
              </a:solidFill>
            </a:endParaRPr>
          </a:p>
          <a:p>
            <a:r>
              <a:rPr lang="en-US" dirty="0" smtClean="0">
                <a:solidFill>
                  <a:schemeClr val="bg1">
                    <a:lumMod val="50000"/>
                  </a:schemeClr>
                </a:solidFill>
              </a:rPr>
              <a:t>C – 280S off-ramp crosses unmarked bike lane</a:t>
            </a:r>
            <a:endParaRPr lang="en-US" dirty="0">
              <a:solidFill>
                <a:schemeClr val="bg1">
                  <a:lumMod val="50000"/>
                </a:schemeClr>
              </a:solidFill>
            </a:endParaRPr>
          </a:p>
        </p:txBody>
      </p:sp>
    </p:spTree>
    <p:extLst>
      <p:ext uri="{BB962C8B-B14F-4D97-AF65-F5344CB8AC3E}">
        <p14:creationId xmlns:p14="http://schemas.microsoft.com/office/powerpoint/2010/main" val="3264040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99"/>
            <a:ext cx="5334000" cy="1458913"/>
          </a:xfrm>
        </p:spPr>
        <p:txBody>
          <a:bodyPr>
            <a:noAutofit/>
          </a:bodyPr>
          <a:lstStyle/>
          <a:p>
            <a:r>
              <a:rPr lang="en-US" sz="3600" dirty="0">
                <a:solidFill>
                  <a:srgbClr val="5A5A5A"/>
                </a:solidFill>
              </a:rPr>
              <a:t>A – Right to center bike lane crossover at approach to 280N on-ramp</a:t>
            </a:r>
            <a:endParaRPr lang="en-US" dirty="0">
              <a:solidFill>
                <a:srgbClr val="5A5A5A"/>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4800600" cy="44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1369" y="304800"/>
            <a:ext cx="2439047"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Curved Connector 13"/>
          <p:cNvCxnSpPr/>
          <p:nvPr/>
        </p:nvCxnSpPr>
        <p:spPr>
          <a:xfrm rot="16200000" flipV="1">
            <a:off x="1263271" y="2368171"/>
            <a:ext cx="1626359" cy="1562100"/>
          </a:xfrm>
          <a:prstGeom prst="curvedConnector3">
            <a:avLst>
              <a:gd name="adj1" fmla="val 50000"/>
            </a:avLst>
          </a:prstGeom>
          <a:ln w="28575">
            <a:solidFill>
              <a:srgbClr val="00B05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rot="21379076">
            <a:off x="7699214" y="1659505"/>
            <a:ext cx="654484" cy="3236618"/>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5" name="Straight Arrow Connector 24"/>
          <p:cNvCxnSpPr>
            <a:stCxn id="23" idx="2"/>
          </p:cNvCxnSpPr>
          <p:nvPr/>
        </p:nvCxnSpPr>
        <p:spPr>
          <a:xfrm flipH="1" flipV="1">
            <a:off x="5257802" y="1828801"/>
            <a:ext cx="2442088" cy="1470028"/>
          </a:xfrm>
          <a:prstGeom prst="straightConnector1">
            <a:avLst/>
          </a:prstGeom>
          <a:noFill/>
          <a:ln w="28575">
            <a:solidFill>
              <a:srgbClr val="C00000"/>
            </a:solidFill>
            <a:headEnd type="none" w="med" len="med"/>
            <a:tailEnd type="arrow" w="med" len="med"/>
          </a:ln>
        </p:spPr>
        <p:style>
          <a:lnRef idx="1">
            <a:schemeClr val="accent1"/>
          </a:lnRef>
          <a:fillRef idx="3">
            <a:schemeClr val="accent1"/>
          </a:fillRef>
          <a:effectRef idx="2">
            <a:schemeClr val="accent1"/>
          </a:effectRef>
          <a:fontRef idx="minor">
            <a:schemeClr val="lt1"/>
          </a:fontRef>
        </p:style>
      </p:cxnSp>
      <p:cxnSp>
        <p:nvCxnSpPr>
          <p:cNvPr id="32" name="Straight Arrow Connector 31"/>
          <p:cNvCxnSpPr>
            <a:stCxn id="23" idx="2"/>
          </p:cNvCxnSpPr>
          <p:nvPr/>
        </p:nvCxnSpPr>
        <p:spPr>
          <a:xfrm flipH="1">
            <a:off x="5257802" y="3298829"/>
            <a:ext cx="2442088" cy="2644771"/>
          </a:xfrm>
          <a:prstGeom prst="straightConnector1">
            <a:avLst/>
          </a:prstGeom>
          <a:noFill/>
          <a:ln w="28575">
            <a:solidFill>
              <a:srgbClr val="C00000"/>
            </a:solidFill>
            <a:headEnd type="none" w="med" len="med"/>
            <a:tailEnd type="arrow" w="med" len="med"/>
          </a:ln>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2583866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199"/>
            <a:ext cx="5715000" cy="1458913"/>
          </a:xfrm>
        </p:spPr>
        <p:txBody>
          <a:bodyPr>
            <a:noAutofit/>
          </a:bodyPr>
          <a:lstStyle/>
          <a:p>
            <a:r>
              <a:rPr lang="en-US" sz="3600" dirty="0">
                <a:solidFill>
                  <a:srgbClr val="5A5A5A"/>
                </a:solidFill>
              </a:rPr>
              <a:t>B – Narrow center bike lane on overpass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132155" y="2146725"/>
            <a:ext cx="6400800" cy="2777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rot="14974835">
            <a:off x="4564315" y="2704525"/>
            <a:ext cx="5671810" cy="834438"/>
          </a:xfrm>
          <a:prstGeom prst="ellipse">
            <a:avLst/>
          </a:prstGeom>
          <a:noFill/>
          <a:ln w="38100">
            <a:solidFill>
              <a:srgbClr val="00B05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79136"/>
            <a:ext cx="5506907" cy="311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6324600" y="990600"/>
            <a:ext cx="533400" cy="544512"/>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a:stCxn id="4" idx="2"/>
          </p:cNvCxnSpPr>
          <p:nvPr/>
        </p:nvCxnSpPr>
        <p:spPr>
          <a:xfrm flipH="1">
            <a:off x="3429000" y="1262856"/>
            <a:ext cx="2895600" cy="642144"/>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4" idx="2"/>
            <a:endCxn id="7171" idx="3"/>
          </p:cNvCxnSpPr>
          <p:nvPr/>
        </p:nvCxnSpPr>
        <p:spPr>
          <a:xfrm flipH="1">
            <a:off x="5583107" y="1262856"/>
            <a:ext cx="741493" cy="2272824"/>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4043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4572000" cy="1401762"/>
          </a:xfrm>
        </p:spPr>
        <p:txBody>
          <a:bodyPr>
            <a:noAutofit/>
          </a:bodyPr>
          <a:lstStyle/>
          <a:p>
            <a:r>
              <a:rPr lang="en-US" sz="2800" b="1" dirty="0">
                <a:solidFill>
                  <a:schemeClr val="bg1">
                    <a:lumMod val="50000"/>
                  </a:schemeClr>
                </a:solidFill>
              </a:rPr>
              <a:t>Area C – 280S off-ramp crosses unmarked bike lane</a:t>
            </a:r>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52400" y="2286000"/>
            <a:ext cx="5332678" cy="336429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 name="Oval 3"/>
          <p:cNvSpPr/>
          <p:nvPr/>
        </p:nvSpPr>
        <p:spPr>
          <a:xfrm>
            <a:off x="2133600" y="2993588"/>
            <a:ext cx="990600" cy="1949123"/>
          </a:xfrm>
          <a:prstGeom prst="ellipse">
            <a:avLst/>
          </a:prstGeom>
          <a:noFill/>
          <a:ln w="28575">
            <a:solidFill>
              <a:srgbClr val="00B05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123"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172200" y="381000"/>
            <a:ext cx="2438400" cy="6283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7315200" y="1699784"/>
            <a:ext cx="838200" cy="1371600"/>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Arrow Connector 9"/>
          <p:cNvCxnSpPr>
            <a:stCxn id="8" idx="2"/>
          </p:cNvCxnSpPr>
          <p:nvPr/>
        </p:nvCxnSpPr>
        <p:spPr>
          <a:xfrm flipH="1" flipV="1">
            <a:off x="5485078" y="2286000"/>
            <a:ext cx="1830122" cy="99584"/>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8" idx="2"/>
            <a:endCxn id="5122" idx="3"/>
          </p:cNvCxnSpPr>
          <p:nvPr/>
        </p:nvCxnSpPr>
        <p:spPr>
          <a:xfrm flipH="1">
            <a:off x="5485078" y="2385584"/>
            <a:ext cx="1830122" cy="1582566"/>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8" name="Freeform 17"/>
          <p:cNvSpPr/>
          <p:nvPr/>
        </p:nvSpPr>
        <p:spPr>
          <a:xfrm>
            <a:off x="7878661" y="402986"/>
            <a:ext cx="159390" cy="1300293"/>
          </a:xfrm>
          <a:custGeom>
            <a:avLst/>
            <a:gdLst>
              <a:gd name="connsiteX0" fmla="*/ 159390 w 159390"/>
              <a:gd name="connsiteY0" fmla="*/ 0 h 1300293"/>
              <a:gd name="connsiteX1" fmla="*/ 134223 w 159390"/>
              <a:gd name="connsiteY1" fmla="*/ 360726 h 1300293"/>
              <a:gd name="connsiteX2" fmla="*/ 92278 w 159390"/>
              <a:gd name="connsiteY2" fmla="*/ 713064 h 1300293"/>
              <a:gd name="connsiteX3" fmla="*/ 33556 w 159390"/>
              <a:gd name="connsiteY3" fmla="*/ 1031846 h 1300293"/>
              <a:gd name="connsiteX4" fmla="*/ 0 w 159390"/>
              <a:gd name="connsiteY4" fmla="*/ 1283515 h 1300293"/>
              <a:gd name="connsiteX5" fmla="*/ 0 w 159390"/>
              <a:gd name="connsiteY5" fmla="*/ 1283515 h 1300293"/>
              <a:gd name="connsiteX6" fmla="*/ 0 w 159390"/>
              <a:gd name="connsiteY6" fmla="*/ 1300293 h 130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90" h="1300293">
                <a:moveTo>
                  <a:pt x="159390" y="0"/>
                </a:moveTo>
                <a:lnTo>
                  <a:pt x="134223" y="360726"/>
                </a:lnTo>
                <a:lnTo>
                  <a:pt x="92278" y="713064"/>
                </a:lnTo>
                <a:lnTo>
                  <a:pt x="33556" y="1031846"/>
                </a:lnTo>
                <a:lnTo>
                  <a:pt x="0" y="1283515"/>
                </a:lnTo>
                <a:lnTo>
                  <a:pt x="0" y="1283515"/>
                </a:lnTo>
                <a:lnTo>
                  <a:pt x="0" y="1300293"/>
                </a:lnTo>
              </a:path>
            </a:pathLst>
          </a:custGeom>
          <a:noFill/>
          <a:ln w="28575">
            <a:solidFill>
              <a:srgbClr val="00B05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Freeform 18"/>
          <p:cNvSpPr/>
          <p:nvPr/>
        </p:nvSpPr>
        <p:spPr>
          <a:xfrm>
            <a:off x="6184084" y="4857540"/>
            <a:ext cx="469784" cy="1585519"/>
          </a:xfrm>
          <a:custGeom>
            <a:avLst/>
            <a:gdLst>
              <a:gd name="connsiteX0" fmla="*/ 469784 w 469784"/>
              <a:gd name="connsiteY0" fmla="*/ 0 h 1585519"/>
              <a:gd name="connsiteX1" fmla="*/ 427839 w 469784"/>
              <a:gd name="connsiteY1" fmla="*/ 419450 h 1585519"/>
              <a:gd name="connsiteX2" fmla="*/ 243281 w 469784"/>
              <a:gd name="connsiteY2" fmla="*/ 964734 h 1585519"/>
              <a:gd name="connsiteX3" fmla="*/ 0 w 469784"/>
              <a:gd name="connsiteY3" fmla="*/ 1585519 h 1585519"/>
            </a:gdLst>
            <a:ahLst/>
            <a:cxnLst>
              <a:cxn ang="0">
                <a:pos x="connsiteX0" y="connsiteY0"/>
              </a:cxn>
              <a:cxn ang="0">
                <a:pos x="connsiteX1" y="connsiteY1"/>
              </a:cxn>
              <a:cxn ang="0">
                <a:pos x="connsiteX2" y="connsiteY2"/>
              </a:cxn>
              <a:cxn ang="0">
                <a:pos x="connsiteX3" y="connsiteY3"/>
              </a:cxn>
            </a:cxnLst>
            <a:rect l="l" t="t" r="r" b="b"/>
            <a:pathLst>
              <a:path w="469784" h="1585519">
                <a:moveTo>
                  <a:pt x="469784" y="0"/>
                </a:moveTo>
                <a:lnTo>
                  <a:pt x="427839" y="419450"/>
                </a:lnTo>
                <a:lnTo>
                  <a:pt x="243281" y="964734"/>
                </a:lnTo>
                <a:lnTo>
                  <a:pt x="0" y="1585519"/>
                </a:lnTo>
              </a:path>
            </a:pathLst>
          </a:custGeom>
          <a:noFill/>
          <a:ln w="28575">
            <a:solidFill>
              <a:srgbClr val="00B05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096861"/>
            <a:ext cx="7717946"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2400" y="76200"/>
            <a:ext cx="8915400" cy="1143000"/>
          </a:xfrm>
        </p:spPr>
        <p:txBody>
          <a:bodyPr>
            <a:noAutofit/>
          </a:bodyPr>
          <a:lstStyle/>
          <a:p>
            <a:r>
              <a:rPr lang="en-US" smtClean="0">
                <a:solidFill>
                  <a:srgbClr val="5A5A5A"/>
                </a:solidFill>
              </a:rPr>
              <a:t>Improvements Contemplated</a:t>
            </a:r>
            <a:endParaRPr lang="en-US" dirty="0">
              <a:solidFill>
                <a:srgbClr val="5A5A5A"/>
              </a:solidFill>
            </a:endParaRPr>
          </a:p>
        </p:txBody>
      </p:sp>
      <p:pic>
        <p:nvPicPr>
          <p:cNvPr id="3075" name="Picture 3" descr="C:\Users\jmanion\AppData\Local\Microsoft\Windows\Temporary Internet Files\Content.IE5\USAPOFE9\ky2h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791200"/>
            <a:ext cx="323465" cy="595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954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an Mateo County">
      <a:dk1>
        <a:srgbClr val="3C3C3C"/>
      </a:dk1>
      <a:lt1>
        <a:sysClr val="window" lastClr="FFFFFF"/>
      </a:lt1>
      <a:dk2>
        <a:srgbClr val="5A5A5A"/>
      </a:dk2>
      <a:lt2>
        <a:srgbClr val="EEECE1"/>
      </a:lt2>
      <a:accent1>
        <a:srgbClr val="174C8D"/>
      </a:accent1>
      <a:accent2>
        <a:srgbClr val="32787A"/>
      </a:accent2>
      <a:accent3>
        <a:srgbClr val="616261"/>
      </a:accent3>
      <a:accent4>
        <a:srgbClr val="005799"/>
      </a:accent4>
      <a:accent5>
        <a:srgbClr val="63649C"/>
      </a:accent5>
      <a:accent6>
        <a:srgbClr val="73B632"/>
      </a:accent6>
      <a:hlink>
        <a:srgbClr val="787878"/>
      </a:hlink>
      <a:folHlink>
        <a:srgbClr val="78787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purl.org/dc/terms/"/>
    <ds:schemaRef ds:uri="http://schemas.microsoft.com/sharepoint/v3/fields"/>
    <ds:schemaRef ds:uri="http://www.w3.org/XML/1998/namespace"/>
    <ds:schemaRef ds:uri="http://schemas.microsoft.com/office/2006/documentManagement/types"/>
    <ds:schemaRef ds:uri="http://purl.org/dc/dcmitype/"/>
    <ds:schemaRef ds:uri="http://schemas.microsoft.com/office/2006/metadata/properties"/>
    <ds:schemaRef ds:uri="http://schemas.microsoft.com/office/infopath/2007/PartnerControls"/>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800</TotalTime>
  <Words>250</Words>
  <Application>Microsoft Office PowerPoint</Application>
  <PresentationFormat>On-screen Show (4:3)</PresentationFormat>
  <Paragraphs>41</Paragraphs>
  <Slides>12</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Wingdings</vt:lpstr>
      <vt:lpstr>Office Theme</vt:lpstr>
      <vt:lpstr>Office Theme</vt:lpstr>
      <vt:lpstr>PowerPoint Presentation</vt:lpstr>
      <vt:lpstr>Sand Hill Road Bicycle Access Improvements</vt:lpstr>
      <vt:lpstr>How Many Bicyclists are Affected?</vt:lpstr>
      <vt:lpstr>How Did We Get Here?</vt:lpstr>
      <vt:lpstr>Areas of Concern</vt:lpstr>
      <vt:lpstr>A – Right to center bike lane crossover at approach to 280N on-ramp</vt:lpstr>
      <vt:lpstr>B – Narrow center bike lane on overpass</vt:lpstr>
      <vt:lpstr>Area C – 280S off-ramp crosses unmarked bike lane</vt:lpstr>
      <vt:lpstr>Improvements Contemplated</vt:lpstr>
      <vt:lpstr>Where Do We Go From Here?</vt:lpstr>
      <vt:lpstr>Questions or Comments?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Gweneth Buckley</cp:lastModifiedBy>
  <cp:revision>81</cp:revision>
  <dcterms:created xsi:type="dcterms:W3CDTF">2013-09-23T21:03:35Z</dcterms:created>
  <dcterms:modified xsi:type="dcterms:W3CDTF">2017-02-21T19:27:45Z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