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</p:sldMasterIdLst>
  <p:notesMasterIdLst>
    <p:notesMasterId r:id="rId16"/>
  </p:notesMasterIdLst>
  <p:sldIdLst>
    <p:sldId id="298" r:id="rId6"/>
    <p:sldId id="290" r:id="rId7"/>
    <p:sldId id="304" r:id="rId8"/>
    <p:sldId id="305" r:id="rId9"/>
    <p:sldId id="310" r:id="rId10"/>
    <p:sldId id="291" r:id="rId11"/>
    <p:sldId id="309" r:id="rId12"/>
    <p:sldId id="306" r:id="rId13"/>
    <p:sldId id="308" r:id="rId14"/>
    <p:sldId id="303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302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404040"/>
    <a:srgbClr val="32787A"/>
    <a:srgbClr val="EDEDED"/>
    <a:srgbClr val="4C9AF8"/>
    <a:srgbClr val="174C8D"/>
    <a:srgbClr val="6E5E98"/>
    <a:srgbClr val="DC7229"/>
    <a:srgbClr val="789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763" autoAdjust="0"/>
  </p:normalViewPr>
  <p:slideViewPr>
    <p:cSldViewPr snapToGrid="0" showGuides="1">
      <p:cViewPr varScale="1">
        <p:scale>
          <a:sx n="86" d="100"/>
          <a:sy n="86" d="100"/>
        </p:scale>
        <p:origin x="2334" y="78"/>
      </p:cViewPr>
      <p:guideLst>
        <p:guide orient="horz" pos="2302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98B960-786A-A943-ACAA-8EB3CE70CA05}" type="datetime1">
              <a:rPr lang="en-US"/>
              <a:pPr>
                <a:defRPr/>
              </a:pPr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68BC8C-3714-D84A-9C2D-A980FB6AF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67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99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7652E7-D20A-BD48-AFE8-C04AB8AEAD1F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1043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8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99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6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BC99E0-3F34-034C-A66C-E1EAE10C439D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7501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49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68BC8C-3714-D84A-9C2D-A980FB6AF55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8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A0846A-A1EF-AB4F-8B79-FABE4EE78CF4}" type="datetime1">
              <a:rPr lang="en-US"/>
              <a:pPr>
                <a:defRPr/>
              </a:pPr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9A683E-DF49-4245-9A06-E5712A5A50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09BC198-3907-9E44-A479-3AF58E7F14A7}" type="datetime1">
              <a:rPr lang="en-US"/>
              <a:pPr>
                <a:defRPr/>
              </a:pPr>
              <a:t>6/19/2019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ED2DF37-D69D-1C46-A6EE-CED868BE5E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8C48DA-4AE6-BC47-9BBD-176BEEF46A8C}" type="datetime1">
              <a:rPr lang="en-US"/>
              <a:pPr>
                <a:defRPr/>
              </a:pPr>
              <a:t>6/19/2019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23C3A6-0275-674A-B8BE-0FAAA379D8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84200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E821F82-96BA-D944-9BE7-EFCF8A47DC74}" type="datetime1">
              <a:rPr lang="en-US"/>
              <a:pPr>
                <a:defRPr/>
              </a:pPr>
              <a:t>6/19/2019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9FCADF-2B4C-0B4E-B64C-1B3813AF91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FAD361-7390-064D-8927-D120E3BF7782}" type="datetime1">
              <a:rPr lang="en-US"/>
              <a:pPr>
                <a:defRPr/>
              </a:pPr>
              <a:t>6/19/2019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B0989A-4BA5-E345-ACDD-6392F6F39E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994400"/>
            <a:ext cx="9144000" cy="8636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9" name="Picture 9" descr="SMC_Horiz_Lockup_Reverse.png"/>
          <p:cNvPicPr>
            <a:picLocks noChangeAspect="1"/>
          </p:cNvPicPr>
          <p:nvPr userDrawn="1"/>
        </p:nvPicPr>
        <p:blipFill>
          <a:blip r:embed="rId7">
            <a:alphaModFix amt="78000"/>
          </a:blip>
          <a:srcRect/>
          <a:stretch>
            <a:fillRect/>
          </a:stretch>
        </p:blipFill>
        <p:spPr bwMode="auto">
          <a:xfrm>
            <a:off x="4046538" y="6113463"/>
            <a:ext cx="49879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ransition spd="slow"/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ＭＳ Ｐゴシック" charset="-128"/>
          <a:cs typeface="Calibri (Headings)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0404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0404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0404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0404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08495A8-7036-3B4B-9629-AE66E9D94112}" type="datetime1">
              <a:rPr lang="en-US"/>
              <a:pPr>
                <a:defRPr/>
              </a:pPr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6EF460-D88C-A64E-A7EE-539678EE0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125" y="222252"/>
            <a:ext cx="8343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Midcoast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Multimodal/Parallel Trail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County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of San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Mateo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94" y="222252"/>
            <a:ext cx="974632" cy="968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191" y="6273314"/>
            <a:ext cx="8398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June 20, 2019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r="21822" b="10381"/>
          <a:stretch/>
        </p:blipFill>
        <p:spPr>
          <a:xfrm>
            <a:off x="400482" y="1434689"/>
            <a:ext cx="8343036" cy="481069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241766" y="3570759"/>
            <a:ext cx="2940051" cy="1422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17675074">
            <a:off x="4545877" y="3663995"/>
            <a:ext cx="194245" cy="192608"/>
          </a:xfrm>
          <a:prstGeom prst="arc">
            <a:avLst>
              <a:gd name="adj1" fmla="val 16200000"/>
              <a:gd name="adj2" fmla="val 559925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7181818" y="4993159"/>
            <a:ext cx="141002" cy="1274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557463"/>
            <a:ext cx="9144000" cy="1028700"/>
          </a:xfrm>
          <a:prstGeom prst="rect">
            <a:avLst/>
          </a:prstGeom>
          <a:solidFill>
            <a:srgbClr val="174C8D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6" name="Picture 3" descr="SMC_Horiz_Lockup_Reverse_ColorSe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616200"/>
            <a:ext cx="7024687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1157289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sz="5400" b="1" dirty="0" smtClean="0">
                <a:solidFill>
                  <a:srgbClr val="376092"/>
                </a:solidFill>
              </a:rPr>
              <a:t>Questions?</a:t>
            </a:r>
            <a:endParaRPr lang="en-US" sz="5400" b="1" dirty="0">
              <a:solidFill>
                <a:srgbClr val="37609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129991" y="3887941"/>
            <a:ext cx="9144000" cy="221177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US" sz="2800" dirty="0" smtClean="0">
                <a:solidFill>
                  <a:srgbClr val="376092"/>
                </a:solidFill>
              </a:rPr>
              <a:t>Elizabeth Dallman</a:t>
            </a:r>
          </a:p>
          <a:p>
            <a:pPr algn="r"/>
            <a:r>
              <a:rPr lang="en-US" sz="2800" dirty="0" smtClean="0">
                <a:solidFill>
                  <a:srgbClr val="376092"/>
                </a:solidFill>
              </a:rPr>
              <a:t>Office of Supervisor Don Horsley</a:t>
            </a:r>
          </a:p>
          <a:p>
            <a:pPr algn="r"/>
            <a:r>
              <a:rPr lang="en-US" sz="2800" dirty="0" smtClean="0">
                <a:solidFill>
                  <a:srgbClr val="376092"/>
                </a:solidFill>
              </a:rPr>
              <a:t>edallman@smcgov.org</a:t>
            </a:r>
            <a:endParaRPr lang="en-US" sz="2800" dirty="0">
              <a:solidFill>
                <a:srgbClr val="376092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Purpose of Presentation</a:t>
            </a:r>
            <a:endParaRPr lang="en-US" b="1" u="sng" dirty="0">
              <a:solidFill>
                <a:srgbClr val="37609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92" name="Content Placeholder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Project Description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Regional Trail Connections</a:t>
            </a:r>
          </a:p>
          <a:p>
            <a:pPr>
              <a:spcAft>
                <a:spcPts val="1200"/>
              </a:spcAft>
            </a:pPr>
            <a:r>
              <a:rPr lang="en-US" dirty="0"/>
              <a:t>Project Need and Community </a:t>
            </a:r>
            <a:r>
              <a:rPr lang="en-US" dirty="0" smtClean="0"/>
              <a:t>Support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Request Letter of Support from BPAC for the C/CAG Article 3 TDA grant application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03" t="2748" r="11355"/>
          <a:stretch/>
        </p:blipFill>
        <p:spPr>
          <a:xfrm>
            <a:off x="87088" y="69668"/>
            <a:ext cx="8978536" cy="585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5-Point Star 4"/>
          <p:cNvSpPr/>
          <p:nvPr/>
        </p:nvSpPr>
        <p:spPr>
          <a:xfrm>
            <a:off x="2734491" y="4058194"/>
            <a:ext cx="357052" cy="313510"/>
          </a:xfrm>
          <a:prstGeom prst="star5">
            <a:avLst>
              <a:gd name="adj" fmla="val 26056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339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" b="1055"/>
          <a:stretch/>
        </p:blipFill>
        <p:spPr>
          <a:xfrm>
            <a:off x="1" y="-33453"/>
            <a:ext cx="9144000" cy="6899130"/>
          </a:xfrm>
        </p:spPr>
      </p:pic>
    </p:spTree>
    <p:extLst>
      <p:ext uri="{BB962C8B-B14F-4D97-AF65-F5344CB8AC3E}">
        <p14:creationId xmlns:p14="http://schemas.microsoft.com/office/powerpoint/2010/main" val="20870678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397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376092"/>
                </a:solidFill>
              </a:rPr>
              <a:t>Project Design Elements</a:t>
            </a:r>
            <a:endParaRPr lang="en-US" b="1" u="sng" dirty="0">
              <a:solidFill>
                <a:srgbClr val="37609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95" y="311879"/>
            <a:ext cx="3302471" cy="2034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58" y="3146298"/>
            <a:ext cx="1423072" cy="2048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96" y="2675977"/>
            <a:ext cx="1358706" cy="2989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6" y="1551693"/>
            <a:ext cx="4149116" cy="40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496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5"/>
          <p:cNvSpPr>
            <a:spLocks noGrp="1"/>
          </p:cNvSpPr>
          <p:nvPr>
            <p:ph type="title"/>
          </p:nvPr>
        </p:nvSpPr>
        <p:spPr>
          <a:xfrm>
            <a:off x="457200" y="96222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376092"/>
                </a:solidFill>
                <a:latin typeface="Arial" charset="0"/>
                <a:ea typeface="Arial" charset="0"/>
                <a:cs typeface="Arial" charset="0"/>
              </a:rPr>
              <a:t>Regional Trail Connections</a:t>
            </a:r>
            <a:endParaRPr lang="en-US" b="1" u="sng" dirty="0">
              <a:solidFill>
                <a:srgbClr val="37609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Multimodal Trail Video_San Mateo County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534" y="1076092"/>
            <a:ext cx="8718931" cy="4900961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45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376092"/>
                </a:solidFill>
              </a:rPr>
              <a:t>Project Need</a:t>
            </a:r>
            <a:r>
              <a:rPr lang="en-US" sz="3600" b="1" dirty="0" smtClean="0">
                <a:solidFill>
                  <a:srgbClr val="376092"/>
                </a:solidFill>
              </a:rPr>
              <a:t>	</a:t>
            </a:r>
            <a:endParaRPr lang="en-US" sz="3600" b="1" dirty="0">
              <a:solidFill>
                <a:srgbClr val="37609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39792"/>
            <a:ext cx="6047774" cy="231933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8752">
            <a:off x="4869582" y="763186"/>
            <a:ext cx="4835846" cy="3626885"/>
          </a:xfrm>
        </p:spPr>
      </p:pic>
      <p:sp>
        <p:nvSpPr>
          <p:cNvPr id="7" name="TextBox 6"/>
          <p:cNvSpPr txBox="1"/>
          <p:nvPr/>
        </p:nvSpPr>
        <p:spPr>
          <a:xfrm>
            <a:off x="1346010" y="5717883"/>
            <a:ext cx="52142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solidFill>
                  <a:schemeClr val="bg1"/>
                </a:solidFill>
              </a:rPr>
              <a:t>Memorial for cyclist killed on Hwy 1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7079" b="5740"/>
          <a:stretch/>
        </p:blipFill>
        <p:spPr>
          <a:xfrm rot="21339812">
            <a:off x="951290" y="903395"/>
            <a:ext cx="4214622" cy="2837178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6340818">
            <a:off x="1559984" y="5524199"/>
            <a:ext cx="299217" cy="647233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133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376092"/>
                </a:solidFill>
              </a:rPr>
              <a:t>Community Support Received to Date</a:t>
            </a:r>
            <a:endParaRPr lang="en-US" b="1" u="sng" dirty="0">
              <a:solidFill>
                <a:srgbClr val="37609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3170"/>
            <a:ext cx="4607055" cy="1999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27" y="2777376"/>
            <a:ext cx="2662574" cy="26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803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376092"/>
                </a:solidFill>
              </a:rPr>
              <a:t>Anticipated Community Support</a:t>
            </a:r>
            <a:endParaRPr lang="en-US" b="1" u="sng" dirty="0">
              <a:solidFill>
                <a:srgbClr val="37609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13" y="2012619"/>
            <a:ext cx="3763664" cy="991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6418" y="2134991"/>
            <a:ext cx="341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San Mateo County Bicycle &amp; Pedestrian Committee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2014" b="1303"/>
          <a:stretch/>
        </p:blipFill>
        <p:spPr>
          <a:xfrm>
            <a:off x="296225" y="2009942"/>
            <a:ext cx="1089628" cy="94024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160277" y="3944679"/>
            <a:ext cx="3033936" cy="999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Parent Teacher Organizations 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(PTO)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15163"/>
            <a:ext cx="4460966" cy="7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45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7173CED0F43941894FC29985DC8BB3" ma:contentTypeVersion="3" ma:contentTypeDescription="Create a new document." ma:contentTypeScope="" ma:versionID="3fd9cae74ea1778104af8ce3fc7bd896">
  <xsd:schema xmlns:xsd="http://www.w3.org/2001/XMLSchema" xmlns:xs="http://www.w3.org/2001/XMLSchema" xmlns:p="http://schemas.microsoft.com/office/2006/metadata/properties" xmlns:ns1="http://schemas.microsoft.com/sharepoint/v3" xmlns:ns2="6ae6674c-5fa4-433c-a36e-543baa1e9c60" targetNamespace="http://schemas.microsoft.com/office/2006/metadata/properties" ma:root="true" ma:fieldsID="a516f2e1e745d801e5471702428a352d" ns1:_="" ns2:_="">
    <xsd:import namespace="http://schemas.microsoft.com/sharepoint/v3"/>
    <xsd:import namespace="6ae6674c-5fa4-433c-a36e-543baa1e9c6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6674c-5fa4-433c-a36e-543baa1e9c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19A4B3-9745-43E3-BA47-054A0DC996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e6674c-5fa4-433c-a36e-543baa1e9c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556EB6-0173-4BCE-AFCB-D3B87F53C098}">
  <ds:schemaRefs>
    <ds:schemaRef ds:uri="http://purl.org/dc/terms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ae6674c-5fa4-433c-a36e-543baa1e9c6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C38FCC3-BA1F-4CC6-85B0-7468078BFD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6569</TotalTime>
  <Words>92</Words>
  <Application>Microsoft Office PowerPoint</Application>
  <PresentationFormat>On-screen Show (4:3)</PresentationFormat>
  <Paragraphs>29</Paragraphs>
  <Slides>10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ＭＳ Ｐゴシック</vt:lpstr>
      <vt:lpstr>Arial</vt:lpstr>
      <vt:lpstr>Calibri</vt:lpstr>
      <vt:lpstr>Calibri (Headings)</vt:lpstr>
      <vt:lpstr>Office Theme</vt:lpstr>
      <vt:lpstr>1_Office Theme</vt:lpstr>
      <vt:lpstr>PowerPoint Presentation</vt:lpstr>
      <vt:lpstr>Purpose of Presentation</vt:lpstr>
      <vt:lpstr>PowerPoint Presentation</vt:lpstr>
      <vt:lpstr>PowerPoint Presentation</vt:lpstr>
      <vt:lpstr>Project Design Elements</vt:lpstr>
      <vt:lpstr>Regional Trail Connections</vt:lpstr>
      <vt:lpstr>Project Need </vt:lpstr>
      <vt:lpstr>Community Support Received to Date</vt:lpstr>
      <vt:lpstr>Anticipated Community Support</vt:lpstr>
      <vt:lpstr>PowerPoint Presentation</vt:lpstr>
    </vt:vector>
  </TitlesOfParts>
  <Company>Cartwright Design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Georgann Cartwright</dc:creator>
  <cp:lastModifiedBy>Kaley Lyons</cp:lastModifiedBy>
  <cp:revision>387</cp:revision>
  <cp:lastPrinted>2013-06-27T04:26:15Z</cp:lastPrinted>
  <dcterms:created xsi:type="dcterms:W3CDTF">2014-03-27T20:42:26Z</dcterms:created>
  <dcterms:modified xsi:type="dcterms:W3CDTF">2019-06-19T21:52:02Z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0x010100077173CED0F43941894FC29985DC8BB3</vt:lpwstr>
  </property>
</Properties>
</file>