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77" r:id="rId5"/>
    <p:sldId id="279" r:id="rId6"/>
    <p:sldId id="282" r:id="rId7"/>
    <p:sldId id="290" r:id="rId8"/>
    <p:sldId id="284" r:id="rId9"/>
    <p:sldId id="285" r:id="rId10"/>
    <p:sldId id="286" r:id="rId11"/>
    <p:sldId id="287" r:id="rId12"/>
    <p:sldId id="289" r:id="rId1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A901"/>
    <a:srgbClr val="FC9102"/>
    <a:srgbClr val="FDA403"/>
    <a:srgbClr val="B0FAB7"/>
    <a:srgbClr val="9D8863"/>
    <a:srgbClr val="F57E1B"/>
    <a:srgbClr val="E7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74543" autoAdjust="0"/>
  </p:normalViewPr>
  <p:slideViewPr>
    <p:cSldViewPr>
      <p:cViewPr varScale="1">
        <p:scale>
          <a:sx n="58" d="100"/>
          <a:sy n="58" d="100"/>
        </p:scale>
        <p:origin x="20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20" y="-96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44614" cy="46529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0074" y="1"/>
            <a:ext cx="3044614" cy="46529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A58C229F-FF04-43F0-9708-D03B0D5D547B}" type="datetimeFigureOut">
              <a:rPr lang="en-US" smtClean="0"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5392"/>
            <a:ext cx="3044614" cy="465296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0074" y="8845392"/>
            <a:ext cx="3044614" cy="465296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5CF0BBD6-9E85-4509-9970-FCBC776A5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7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44613" cy="465296"/>
          </a:xfrm>
          <a:prstGeom prst="rect">
            <a:avLst/>
          </a:prstGeom>
        </p:spPr>
        <p:txBody>
          <a:bodyPr vert="horz" lIns="90737" tIns="45368" rIns="90737" bIns="453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077" y="2"/>
            <a:ext cx="3044613" cy="465296"/>
          </a:xfrm>
          <a:prstGeom prst="rect">
            <a:avLst/>
          </a:prstGeom>
        </p:spPr>
        <p:txBody>
          <a:bodyPr vert="horz" lIns="90737" tIns="45368" rIns="90737" bIns="45368" rtlCol="0"/>
          <a:lstStyle>
            <a:lvl1pPr algn="r">
              <a:defRPr sz="1200"/>
            </a:lvl1pPr>
          </a:lstStyle>
          <a:p>
            <a:fld id="{34FDE1D9-9950-4F75-91F0-A7617406AEF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4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7" tIns="45368" rIns="90737" bIns="453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6" y="4422699"/>
            <a:ext cx="5622291" cy="4190841"/>
          </a:xfrm>
          <a:prstGeom prst="rect">
            <a:avLst/>
          </a:prstGeom>
        </p:spPr>
        <p:txBody>
          <a:bodyPr vert="horz" lIns="90737" tIns="45368" rIns="90737" bIns="453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45393"/>
            <a:ext cx="3044613" cy="465296"/>
          </a:xfrm>
          <a:prstGeom prst="rect">
            <a:avLst/>
          </a:prstGeom>
        </p:spPr>
        <p:txBody>
          <a:bodyPr vert="horz" lIns="90737" tIns="45368" rIns="90737" bIns="453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077" y="8845393"/>
            <a:ext cx="3044613" cy="465296"/>
          </a:xfrm>
          <a:prstGeom prst="rect">
            <a:avLst/>
          </a:prstGeom>
        </p:spPr>
        <p:txBody>
          <a:bodyPr vert="horz" lIns="90737" tIns="45368" rIns="90737" bIns="45368" rtlCol="0" anchor="b"/>
          <a:lstStyle>
            <a:lvl1pPr algn="r">
              <a:defRPr sz="1200"/>
            </a:lvl1pPr>
          </a:lstStyle>
          <a:p>
            <a:fld id="{7B207CC9-E879-4E11-B279-D892788F83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79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8500"/>
            <a:ext cx="4660900" cy="3495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63" indent="-172763" defTabSz="921402">
              <a:buFont typeface="Arial" pitchFamily="34" charset="0"/>
              <a:buChar char="•"/>
            </a:pPr>
            <a:r>
              <a:rPr lang="en-US" dirty="0" smtClean="0"/>
              <a:t>CTP 2010 adopted</a:t>
            </a:r>
            <a:r>
              <a:rPr lang="en-US" baseline="0" dirty="0" smtClean="0"/>
              <a:t> in 2001</a:t>
            </a:r>
          </a:p>
          <a:p>
            <a:pPr marL="172763" indent="-172763" defTabSz="921402">
              <a:buFont typeface="Arial" pitchFamily="34" charset="0"/>
              <a:buChar char="•"/>
            </a:pPr>
            <a:r>
              <a:rPr lang="en-US" baseline="0" dirty="0" smtClean="0"/>
              <a:t>Started work on update in 2009 </a:t>
            </a:r>
          </a:p>
          <a:p>
            <a:pPr marL="172763" indent="-172763" defTabSz="921402">
              <a:buFont typeface="Arial" pitchFamily="34" charset="0"/>
              <a:buChar char="•"/>
            </a:pPr>
            <a:r>
              <a:rPr lang="en-US" baseline="0" dirty="0" smtClean="0"/>
              <a:t>2012 – 2013 Continued work (contracted with DKS)</a:t>
            </a:r>
            <a:endParaRPr lang="en-US" dirty="0" smtClean="0"/>
          </a:p>
          <a:p>
            <a:pPr defTabSz="921402"/>
            <a:endParaRPr lang="en-US" dirty="0" smtClean="0"/>
          </a:p>
          <a:p>
            <a:pPr marL="172763" indent="-172763" defTabSz="921402">
              <a:buFont typeface="Arial" pitchFamily="34" charset="0"/>
              <a:buChar char="•"/>
            </a:pPr>
            <a:r>
              <a:rPr lang="en-US" dirty="0" smtClean="0"/>
              <a:t>Current effort began in February</a:t>
            </a:r>
            <a:r>
              <a:rPr lang="en-US" baseline="0" dirty="0" smtClean="0"/>
              <a:t> 2016</a:t>
            </a:r>
          </a:p>
          <a:p>
            <a:pPr marL="172763" indent="-172763" defTabSz="921402">
              <a:buFont typeface="Arial" pitchFamily="34" charset="0"/>
              <a:buChar char="•"/>
            </a:pPr>
            <a:r>
              <a:rPr lang="en-US" dirty="0" smtClean="0"/>
              <a:t>Update and Revise the 2013 Draft CTP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90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4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08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the Plan provide adequate and appropriate direction and guidance?</a:t>
            </a:r>
          </a:p>
          <a:p>
            <a:r>
              <a:rPr lang="en-US" dirty="0" smtClean="0"/>
              <a:t>Does the Plan address the appropriate issues and challenges with the appropriate initiatives?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6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856" defTabSz="921402">
              <a:spcBef>
                <a:spcPct val="20000"/>
              </a:spcBef>
              <a:buClr>
                <a:srgbClr val="6EA0B0"/>
              </a:buClr>
              <a:buSzPct val="80000"/>
            </a:pPr>
            <a:endParaRPr lang="en-US" sz="3100" dirty="0">
              <a:solidFill>
                <a:prstClr val="white"/>
              </a:solidFill>
              <a:latin typeface="Arial"/>
            </a:endParaRPr>
          </a:p>
          <a:p>
            <a:pPr defTabSz="921402"/>
            <a:r>
              <a:rPr lang="en-US" dirty="0" smtClean="0"/>
              <a:t>In</a:t>
            </a:r>
            <a:r>
              <a:rPr lang="en-US" baseline="0" dirty="0" smtClean="0"/>
              <a:t> addition, incorporate </a:t>
            </a:r>
            <a:r>
              <a:rPr lang="en-US" dirty="0" smtClean="0"/>
              <a:t>MTC Guidelines for CTP Plans (issued in 2014):</a:t>
            </a:r>
          </a:p>
          <a:p>
            <a:pPr marL="165561" indent="-165561" defTabSz="921402">
              <a:buFont typeface="Arial" pitchFamily="34" charset="0"/>
              <a:buChar char="•"/>
            </a:pPr>
            <a:r>
              <a:rPr lang="en-US" dirty="0" smtClean="0"/>
              <a:t>Use of </a:t>
            </a:r>
            <a:r>
              <a:rPr lang="en-US" u="sng" dirty="0" smtClean="0"/>
              <a:t>Demographic Projections </a:t>
            </a:r>
            <a:r>
              <a:rPr lang="en-US" dirty="0" smtClean="0"/>
              <a:t>Consistent with the Plan Bay Area</a:t>
            </a:r>
          </a:p>
          <a:p>
            <a:pPr marL="165561" indent="-165561" defTabSz="921402">
              <a:buFont typeface="Arial" pitchFamily="34" charset="0"/>
              <a:buChar char="•"/>
            </a:pPr>
            <a:r>
              <a:rPr lang="en-US" dirty="0" smtClean="0"/>
              <a:t>Recognition of the </a:t>
            </a:r>
            <a:r>
              <a:rPr lang="en-US" u="sng" dirty="0" smtClean="0"/>
              <a:t>Goals and Targets </a:t>
            </a:r>
            <a:r>
              <a:rPr lang="en-US" dirty="0" smtClean="0"/>
              <a:t>of Plan Bay Area</a:t>
            </a:r>
          </a:p>
          <a:p>
            <a:pPr marL="165561" indent="-165561" defTabSz="921402">
              <a:buFont typeface="Arial" pitchFamily="34" charset="0"/>
              <a:buChar char="•"/>
            </a:pPr>
            <a:r>
              <a:rPr lang="en-US" dirty="0" smtClean="0"/>
              <a:t>Contribution to the Next Update of Plan Bay Area</a:t>
            </a:r>
          </a:p>
          <a:p>
            <a:pPr defTabSz="921402"/>
            <a:endParaRPr lang="en-US" dirty="0" smtClean="0"/>
          </a:p>
          <a:p>
            <a:pPr marL="165561" indent="-165561" defTabSz="921402">
              <a:buFont typeface="Arial" pitchFamily="34" charset="0"/>
              <a:buChar char="•"/>
            </a:pPr>
            <a:r>
              <a:rPr lang="en-US" dirty="0" smtClean="0"/>
              <a:t>Adequate Opportunities for Public Input</a:t>
            </a:r>
          </a:p>
          <a:p>
            <a:pPr marL="165561" indent="-165561" defTabSz="921402">
              <a:buFont typeface="Arial" pitchFamily="34" charset="0"/>
              <a:buChar char="•"/>
            </a:pPr>
            <a:endParaRPr lang="en-US" dirty="0" smtClean="0"/>
          </a:p>
          <a:p>
            <a:pPr marL="165561" indent="-165561" defTabSz="921402">
              <a:buFont typeface="Arial" pitchFamily="34" charset="0"/>
              <a:buChar char="•"/>
            </a:pPr>
            <a:r>
              <a:rPr lang="en-US" dirty="0" smtClean="0"/>
              <a:t>Evaluation of Social and Economic Equity </a:t>
            </a:r>
          </a:p>
          <a:p>
            <a:pPr defTabSz="921402"/>
            <a:endParaRPr lang="en-US" dirty="0" smtClean="0"/>
          </a:p>
          <a:p>
            <a:pPr defTabSz="921402"/>
            <a:r>
              <a:rPr lang="en-US" dirty="0" smtClean="0"/>
              <a:t>Includes</a:t>
            </a:r>
            <a:r>
              <a:rPr lang="en-US" baseline="0" dirty="0" smtClean="0"/>
              <a:t> being consistent with the Plan Bay Area (OBAG)</a:t>
            </a:r>
            <a:endParaRPr lang="en-US" dirty="0" smtClean="0"/>
          </a:p>
          <a:p>
            <a:pPr defTabSz="92140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10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baseline="0" dirty="0" smtClean="0"/>
              <a:t> of the key strategies includes:</a:t>
            </a:r>
          </a:p>
          <a:p>
            <a:endParaRPr lang="en-US" baseline="0" dirty="0" smtClean="0"/>
          </a:p>
          <a:p>
            <a:pPr marL="165561" indent="-165561">
              <a:buFont typeface="Arial" pitchFamily="34" charset="0"/>
              <a:buChar char="•"/>
            </a:pPr>
            <a:r>
              <a:rPr lang="en-US" baseline="0" dirty="0" smtClean="0"/>
              <a:t>Enhancing transit</a:t>
            </a:r>
          </a:p>
          <a:p>
            <a:pPr marL="165561" indent="-165561">
              <a:buFont typeface="Arial" pitchFamily="34" charset="0"/>
              <a:buChar char="•"/>
            </a:pPr>
            <a:r>
              <a:rPr lang="en-US" baseline="0" dirty="0" smtClean="0"/>
              <a:t>Optimizing existing roadway infrastructure</a:t>
            </a:r>
          </a:p>
          <a:p>
            <a:pPr marL="165561" indent="-165561">
              <a:buFont typeface="Arial" pitchFamily="34" charset="0"/>
              <a:buChar char="•"/>
            </a:pPr>
            <a:r>
              <a:rPr lang="en-US" baseline="0" dirty="0" smtClean="0"/>
              <a:t>Improve Transportation Demand Management </a:t>
            </a:r>
          </a:p>
          <a:p>
            <a:pPr marL="165561" indent="-165561">
              <a:buFont typeface="Arial" pitchFamily="34" charset="0"/>
              <a:buChar char="•"/>
            </a:pPr>
            <a:r>
              <a:rPr lang="en-US" baseline="0" dirty="0" smtClean="0"/>
              <a:t>Addressing Bike and Pedestrian concerns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60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CTP will present the performance (or condition) of the Highway System</a:t>
            </a:r>
          </a:p>
          <a:p>
            <a:r>
              <a:rPr lang="en-US" dirty="0" smtClean="0"/>
              <a:t>Four Performance Measures are proposed:</a:t>
            </a:r>
          </a:p>
          <a:p>
            <a:pPr lvl="1"/>
            <a:r>
              <a:rPr lang="en-US" dirty="0" smtClean="0"/>
              <a:t>Existing Congestion (Vehicle Hours of Delay)</a:t>
            </a:r>
          </a:p>
          <a:p>
            <a:pPr lvl="1"/>
            <a:r>
              <a:rPr lang="en-US" dirty="0" smtClean="0"/>
              <a:t>Project Growth in Congestion </a:t>
            </a:r>
          </a:p>
          <a:p>
            <a:pPr lvl="1"/>
            <a:r>
              <a:rPr lang="en-US" dirty="0" smtClean="0"/>
              <a:t>Travel Time Reliability</a:t>
            </a:r>
          </a:p>
          <a:p>
            <a:pPr lvl="1"/>
            <a:r>
              <a:rPr lang="en-US" dirty="0" smtClean="0"/>
              <a:t>Safety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4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Updates the CTP adopted in 2001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MTC Guidelines for CTP (2014) 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Update Travel Forecast Information 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Update Project Lists 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Update Financial Analysis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Prepare Equity Analysis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Plan Outreach Effort</a:t>
            </a:r>
          </a:p>
          <a:p>
            <a:endParaRPr lang="en-US" dirty="0" smtClean="0"/>
          </a:p>
          <a:p>
            <a:r>
              <a:rPr lang="en-US" dirty="0" smtClean="0"/>
              <a:t>Next</a:t>
            </a:r>
            <a:r>
              <a:rPr lang="en-US" baseline="0" dirty="0" smtClean="0"/>
              <a:t> Steps</a:t>
            </a:r>
            <a:endParaRPr lang="en-US" dirty="0" smtClean="0"/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Prepare Public Review Draft CTP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Presentation to the C/CAG Board in September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Public Outreach Meetings in Sept/October</a:t>
            </a:r>
          </a:p>
          <a:p>
            <a:pPr marL="172763" indent="-172763">
              <a:buFont typeface="Arial" pitchFamily="34" charset="0"/>
              <a:buChar char="•"/>
            </a:pPr>
            <a:r>
              <a:rPr lang="en-US" dirty="0" smtClean="0"/>
              <a:t>Final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40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26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26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32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07CC9-E879-4E11-B279-D892788F83D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4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3.tif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8.xml"/><Relationship Id="rId9" Type="http://schemas.openxmlformats.org/officeDocument/2006/relationships/tags" Target="../tags/tag103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7.xml"/><Relationship Id="rId9" Type="http://schemas.openxmlformats.org/officeDocument/2006/relationships/tags" Target="../tags/tag11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image" Target="../media/image3.tiff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image" Target="../media/image4.jpe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32.xml"/><Relationship Id="rId10" Type="http://schemas.openxmlformats.org/officeDocument/2006/relationships/tags" Target="../tags/tag37.xml"/><Relationship Id="rId4" Type="http://schemas.openxmlformats.org/officeDocument/2006/relationships/tags" Target="../tags/tag31.xml"/><Relationship Id="rId9" Type="http://schemas.openxmlformats.org/officeDocument/2006/relationships/tags" Target="../tags/tag36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42.xml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tags" Target="../tags/tag59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5" Type="http://schemas.openxmlformats.org/officeDocument/2006/relationships/tags" Target="../tags/tag52.xml"/><Relationship Id="rId10" Type="http://schemas.openxmlformats.org/officeDocument/2006/relationships/tags" Target="../tags/tag57.xml"/><Relationship Id="rId4" Type="http://schemas.openxmlformats.org/officeDocument/2006/relationships/tags" Target="../tags/tag51.xml"/><Relationship Id="rId9" Type="http://schemas.openxmlformats.org/officeDocument/2006/relationships/tags" Target="../tags/tag5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79.xml"/><Relationship Id="rId10" Type="http://schemas.openxmlformats.org/officeDocument/2006/relationships/tags" Target="../tags/tag84.xml"/><Relationship Id="rId4" Type="http://schemas.openxmlformats.org/officeDocument/2006/relationships/tags" Target="../tags/tag78.xml"/><Relationship Id="rId9" Type="http://schemas.openxmlformats.org/officeDocument/2006/relationships/tags" Target="../tags/tag83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89.xml"/><Relationship Id="rId10" Type="http://schemas.openxmlformats.org/officeDocument/2006/relationships/tags" Target="../tags/tag94.xml"/><Relationship Id="rId4" Type="http://schemas.openxmlformats.org/officeDocument/2006/relationships/tags" Target="../tags/tag88.xml"/><Relationship Id="rId9" Type="http://schemas.openxmlformats.org/officeDocument/2006/relationships/tags" Target="../tags/tag9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78000"/>
              </a:schemeClr>
            </a:gs>
            <a:gs pos="100000">
              <a:schemeClr val="tx2">
                <a:lumMod val="50000"/>
              </a:schemeClr>
            </a:gs>
          </a:gsLst>
          <a:path path="circle">
            <a:fillToRect l="50000" t="10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>
            <p:custDataLst>
              <p:tags r:id="rId1"/>
            </p:custDataLst>
          </p:nvPr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>
            <p:custDataLst>
              <p:tags r:id="rId2"/>
            </p:custDataLst>
          </p:nvPr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>
            <p:custDataLst>
              <p:tags r:id="rId3"/>
            </p:custDataLst>
          </p:nvPr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>
            <p:custDataLst>
              <p:tags r:id="rId6"/>
            </p:custDataLst>
          </p:nvPr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>
            <p:custDataLst>
              <p:tags r:id="rId7"/>
            </p:custDataLst>
          </p:nvPr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3" r="11038" b="2084"/>
          <a:stretch/>
        </p:blipFill>
        <p:spPr>
          <a:xfrm>
            <a:off x="7357353" y="6324601"/>
            <a:ext cx="1634247" cy="5334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>
            <p:custDataLst>
              <p:tags r:id="rId1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>
            <p:custDataLst>
              <p:tags r:id="rId2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3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>
            <p:custDataLst>
              <p:tags r:id="rId4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6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>
            <p:custDataLst>
              <p:tags r:id="rId1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>
            <p:custDataLst>
              <p:tags r:id="rId2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3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>
            <p:custDataLst>
              <p:tags r:id="rId4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5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6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1">
          <a:gsLst>
            <a:gs pos="0">
              <a:schemeClr val="tx2">
                <a:lumMod val="75000"/>
              </a:schemeClr>
            </a:gs>
            <a:gs pos="100000">
              <a:schemeClr val="bg2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>
            <p:custDataLst>
              <p:tags r:id="rId1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>
            <p:custDataLst>
              <p:tags r:id="rId2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>
            <a:normAutofit/>
          </a:bodyPr>
          <a:lstStyle>
            <a:lvl1pPr>
              <a:defRPr sz="360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5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>
            <p:custDataLst>
              <p:tags r:id="rId6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9539"/>
            <a:ext cx="975360" cy="6614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3" r="11038" b="2084"/>
          <a:stretch/>
        </p:blipFill>
        <p:spPr>
          <a:xfrm>
            <a:off x="6858000" y="6350577"/>
            <a:ext cx="1634247" cy="5334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>
            <p:custDataLst>
              <p:tags r:id="rId1"/>
            </p:custDataLst>
          </p:nvPr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>
            <p:custDataLst>
              <p:tags r:id="rId2"/>
            </p:custDataLst>
          </p:nvPr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>
            <p:custDataLst>
              <p:tags r:id="rId3"/>
            </p:custDataLst>
          </p:nvPr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>
            <p:custDataLst>
              <p:tags r:id="rId6"/>
            </p:custDataLst>
          </p:nvPr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>
            <p:custDataLst>
              <p:tags r:id="rId7"/>
            </p:custDataLst>
          </p:nvPr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>
            <p:custDataLst>
              <p:tags r:id="rId1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2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>
            <p:custDataLst>
              <p:tags r:id="rId4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>
            <p:custDataLst>
              <p:tags r:id="rId5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>
            <p:custDataLst>
              <p:tags r:id="rId1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>
            <p:custDataLst>
              <p:tags r:id="rId2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>
            <p:custDataLst>
              <p:tags r:id="rId6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>
            <p:custDataLst>
              <p:tags r:id="rId7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>
            <p:custDataLst>
              <p:tags r:id="rId1"/>
            </p:custDataLst>
          </p:nvPr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>
            <p:custDataLst>
              <p:tags r:id="rId2"/>
            </p:custDataLst>
          </p:nvPr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>
            <p:custDataLst>
              <p:tags r:id="rId4"/>
            </p:custDataLst>
          </p:nvPr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5"/>
            </p:custDataLst>
          </p:nvPr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>
            <p:custDataLst>
              <p:tags r:id="rId1"/>
            </p:custDataLst>
          </p:nvPr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>
            <p:custDataLst>
              <p:tags r:id="rId2"/>
            </p:custDataLst>
          </p:nvPr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>
            <p:custDataLst>
              <p:tags r:id="rId3"/>
            </p:custDataLst>
          </p:nvPr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>
            <p:custDataLst>
              <p:tags r:id="rId4"/>
            </p:custDataLst>
          </p:nvPr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>
            <p:custDataLst>
              <p:tags r:id="rId1"/>
            </p:custDataLst>
          </p:nvPr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>
            <p:custDataLst>
              <p:tags r:id="rId2"/>
            </p:custDataLst>
          </p:nvPr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>
            <p:custDataLst>
              <p:tags r:id="rId4"/>
            </p:custDataLst>
          </p:nvPr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>
            <p:custDataLst>
              <p:tags r:id="rId5"/>
            </p:custDataLst>
          </p:nvPr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>
            <p:custDataLst>
              <p:tags r:id="rId1"/>
            </p:custDataLst>
          </p:nvPr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>
            <p:custDataLst>
              <p:tags r:id="rId2"/>
            </p:custDataLst>
          </p:nvPr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>
            <p:custDataLst>
              <p:tags r:id="rId4"/>
            </p:custDataLst>
          </p:nvPr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>
            <p:custDataLst>
              <p:tags r:id="rId5"/>
            </p:custDataLst>
          </p:nvPr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0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404235-A11A-4780-BF0A-4AE981D0B692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3E85929E-100F-40A6-AEFD-B884D27E61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1435"/>
          <p:cNvPicPr>
            <a:picLocks noChangeAspect="1" noChangeArrowheads="1"/>
          </p:cNvPicPr>
          <p:nvPr userDrawn="1">
            <p:custDataLst>
              <p:tags r:id="rId19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17551"/>
            <a:ext cx="1447800" cy="31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accent1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11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image" Target="../media/image7.jpeg"/><Relationship Id="rId5" Type="http://schemas.openxmlformats.org/officeDocument/2006/relationships/tags" Target="../tags/tag117.xml"/><Relationship Id="rId10" Type="http://schemas.openxmlformats.org/officeDocument/2006/relationships/image" Target="../media/image6.jpeg"/><Relationship Id="rId4" Type="http://schemas.openxmlformats.org/officeDocument/2006/relationships/tags" Target="../tags/tag116.xml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94" y="3429002"/>
            <a:ext cx="275787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" y="1761892"/>
            <a:ext cx="2729263" cy="181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276600" y="228600"/>
            <a:ext cx="55626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San Mateo Countywide Transportation Plan</a:t>
            </a:r>
            <a:br>
              <a:rPr lang="en-US" dirty="0" smtClean="0"/>
            </a:br>
            <a:r>
              <a:rPr lang="en-US" dirty="0" smtClean="0"/>
              <a:t>update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572000" y="2590800"/>
            <a:ext cx="3886200" cy="190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Presentation to </a:t>
            </a:r>
          </a:p>
          <a:p>
            <a:pPr>
              <a:spcBef>
                <a:spcPts val="0"/>
              </a:spcBef>
            </a:pPr>
            <a:r>
              <a:rPr lang="en-US" sz="3200" dirty="0" smtClean="0"/>
              <a:t>SMCBPAC</a:t>
            </a:r>
          </a:p>
          <a:p>
            <a:pPr>
              <a:spcBef>
                <a:spcPts val="0"/>
              </a:spcBef>
            </a:pPr>
            <a:r>
              <a:rPr lang="en-US" sz="3200" dirty="0" smtClean="0"/>
              <a:t> </a:t>
            </a:r>
          </a:p>
          <a:p>
            <a:pPr>
              <a:spcBef>
                <a:spcPts val="0"/>
              </a:spcBef>
            </a:pPr>
            <a:endParaRPr lang="en-US" sz="3200" dirty="0"/>
          </a:p>
          <a:p>
            <a:pPr>
              <a:spcBef>
                <a:spcPts val="0"/>
              </a:spcBef>
            </a:pP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08" b="13925"/>
          <a:stretch/>
        </p:blipFill>
        <p:spPr bwMode="auto">
          <a:xfrm>
            <a:off x="86" y="1"/>
            <a:ext cx="2743116" cy="17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>
            <p:custDataLst>
              <p:tags r:id="rId4"/>
            </p:custDataLst>
          </p:nvPr>
        </p:nvCxnSpPr>
        <p:spPr>
          <a:xfrm>
            <a:off x="2729347" y="2"/>
            <a:ext cx="13853" cy="5257801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>
            <p:custDataLst>
              <p:tags r:id="rId5"/>
            </p:custDataLst>
          </p:nvPr>
        </p:nvCxnSpPr>
        <p:spPr>
          <a:xfrm>
            <a:off x="86" y="1794346"/>
            <a:ext cx="2743116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>
            <p:custDataLst>
              <p:tags r:id="rId6"/>
            </p:custDataLst>
          </p:nvPr>
        </p:nvCxnSpPr>
        <p:spPr>
          <a:xfrm>
            <a:off x="-9525" y="3581400"/>
            <a:ext cx="2743200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2" y="6324600"/>
            <a:ext cx="1846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October 11, 2016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88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Comments </a:t>
            </a:r>
            <a:r>
              <a:rPr lang="en-US" dirty="0" smtClean="0"/>
              <a:t>– TDM and Parking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Transportation Demand Management</a:t>
            </a:r>
          </a:p>
          <a:p>
            <a:pPr lvl="1"/>
            <a:r>
              <a:rPr lang="en-US" dirty="0" smtClean="0"/>
              <a:t>Policies to encourage </a:t>
            </a:r>
            <a:r>
              <a:rPr lang="en-US" dirty="0"/>
              <a:t>jurisdictions to set </a:t>
            </a:r>
            <a:r>
              <a:rPr lang="en-US" dirty="0" smtClean="0"/>
              <a:t>TDM goals </a:t>
            </a:r>
            <a:r>
              <a:rPr lang="en-US" dirty="0"/>
              <a:t>and </a:t>
            </a:r>
            <a:r>
              <a:rPr lang="en-US" dirty="0" smtClean="0"/>
              <a:t>report performance</a:t>
            </a:r>
          </a:p>
          <a:p>
            <a:r>
              <a:rPr lang="en-US" dirty="0"/>
              <a:t>Parking</a:t>
            </a:r>
          </a:p>
          <a:p>
            <a:pPr lvl="1"/>
            <a:r>
              <a:rPr lang="en-US" dirty="0"/>
              <a:t>Move discussion of parking policies from Land Use/Transportation</a:t>
            </a:r>
          </a:p>
          <a:p>
            <a:pPr lvl="1"/>
            <a:r>
              <a:rPr lang="en-US" dirty="0"/>
              <a:t>Policies for pricing and parking requirements for </a:t>
            </a:r>
            <a:r>
              <a:rPr lang="en-US" dirty="0" smtClean="0"/>
              <a:t>development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0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Comments </a:t>
            </a:r>
            <a:r>
              <a:rPr lang="en-US" dirty="0" smtClean="0"/>
              <a:t>-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Policies to allocate funding based on mode share targets</a:t>
            </a:r>
          </a:p>
          <a:p>
            <a:r>
              <a:rPr lang="en-US" dirty="0" smtClean="0"/>
              <a:t>Policies to fund rail grade separation projects</a:t>
            </a:r>
          </a:p>
          <a:p>
            <a:r>
              <a:rPr lang="en-US" dirty="0" smtClean="0"/>
              <a:t>Allocation of STIP funds for roadway and transit projects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6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018"/>
            <a:ext cx="8382000" cy="49852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Initiate Public Review Draft CTP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Presentation to C/CAG Board in September 2016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Open public participation process – post Draft CTP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Multiple public and stakeholder meetings Sept/Oct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Receive comments and feedback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Final CTP 2040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Revise Draft CTP for Project Team and CMEQ Review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Prepare Final CTP for C/CAG Board Review and Adoption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05800" y="6400800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875A29-62CF-4AC2-8F17-C36450BE33AA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5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Countywide Transportation Plan (CTP)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382000" cy="4190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Comprehensive</a:t>
            </a:r>
            <a:r>
              <a:rPr lang="en-US" sz="2800" dirty="0"/>
              <a:t>, Long-Range Transportation Strategy Document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Provides </a:t>
            </a:r>
            <a:r>
              <a:rPr lang="en-US" sz="2800" dirty="0"/>
              <a:t>a Coordinated Planning Framework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Articulates Clear Transportation Planning </a:t>
            </a:r>
            <a:r>
              <a:rPr lang="en-US" sz="2800" dirty="0" smtClean="0"/>
              <a:t>Objectives, Goals and Policies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Builds </a:t>
            </a:r>
            <a:r>
              <a:rPr lang="en-US" sz="2800" dirty="0" smtClean="0"/>
              <a:t>upon and reflects </a:t>
            </a:r>
            <a:r>
              <a:rPr lang="en-US" sz="2800" dirty="0"/>
              <a:t>Plans and Strategies of the TA, </a:t>
            </a:r>
            <a:r>
              <a:rPr lang="en-US" sz="2800" dirty="0" smtClean="0"/>
              <a:t>SamTrans, Caltrain</a:t>
            </a:r>
            <a:r>
              <a:rPr lang="en-US" sz="2800" dirty="0"/>
              <a:t>, and the Local Governmental Entities within San Mateo </a:t>
            </a:r>
            <a:r>
              <a:rPr lang="en-US" sz="2800" dirty="0" smtClean="0"/>
              <a:t>County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Update to meet all MTC CTP Guidelines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8700" y="640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875A29-62CF-4AC2-8F17-C36450BE33AA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3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Approach – Key Strategies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79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Enhancing Transit Capacity, Service Frequency and </a:t>
            </a:r>
            <a:r>
              <a:rPr lang="en-US" dirty="0" smtClean="0"/>
              <a:t>Connectivity</a:t>
            </a:r>
          </a:p>
          <a:p>
            <a:pPr>
              <a:spcAft>
                <a:spcPts val="600"/>
              </a:spcAft>
            </a:pPr>
            <a:r>
              <a:rPr lang="en-US" dirty="0"/>
              <a:t>Getting the Most out of Existing Roadway Infrastructure – Managed Lanes, ITS and </a:t>
            </a:r>
            <a:r>
              <a:rPr lang="en-US" dirty="0" smtClean="0"/>
              <a:t>TSM</a:t>
            </a:r>
          </a:p>
          <a:p>
            <a:pPr>
              <a:spcAft>
                <a:spcPts val="600"/>
              </a:spcAft>
            </a:pPr>
            <a:r>
              <a:rPr lang="en-US" dirty="0"/>
              <a:t>Managing Demand through Employer-Based Trip Reduction Programs, Parking Policy and </a:t>
            </a:r>
            <a:r>
              <a:rPr lang="en-US" dirty="0" smtClean="0"/>
              <a:t>Pricing</a:t>
            </a:r>
          </a:p>
          <a:p>
            <a:pPr>
              <a:spcAft>
                <a:spcPts val="600"/>
              </a:spcAft>
            </a:pPr>
            <a:r>
              <a:rPr lang="en-US" dirty="0"/>
              <a:t>Improving Safety for Pedestrians and </a:t>
            </a:r>
            <a:r>
              <a:rPr lang="en-US" dirty="0" smtClean="0"/>
              <a:t>Bicyclists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48700" y="640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875A29-62CF-4AC2-8F17-C36450BE33AA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9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Major Initiatives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49579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Land Use and Transportation Integration </a:t>
            </a:r>
          </a:p>
          <a:p>
            <a:r>
              <a:rPr lang="en-US" sz="3000" dirty="0" smtClean="0"/>
              <a:t>Implementing Managed Lanes on US 101 </a:t>
            </a:r>
          </a:p>
          <a:p>
            <a:r>
              <a:rPr lang="en-US" sz="3000" dirty="0" smtClean="0"/>
              <a:t>Integration with BART, Caltrain and High Speed Rail</a:t>
            </a:r>
          </a:p>
          <a:p>
            <a:r>
              <a:rPr lang="en-US" sz="3000" dirty="0" smtClean="0"/>
              <a:t>Expanding SamTrans Express Bus and Commuter Services</a:t>
            </a:r>
          </a:p>
          <a:p>
            <a:r>
              <a:rPr lang="en-US" sz="3000" dirty="0" smtClean="0"/>
              <a:t>Bus Rapid Transit or Transit Signal Priority</a:t>
            </a:r>
          </a:p>
          <a:p>
            <a:r>
              <a:rPr lang="en-US" sz="3000" dirty="0" smtClean="0"/>
              <a:t>Arterial Management</a:t>
            </a:r>
          </a:p>
          <a:p>
            <a:r>
              <a:rPr lang="en-US" sz="3000" dirty="0"/>
              <a:t>Complete </a:t>
            </a:r>
            <a:r>
              <a:rPr lang="en-US" sz="3000" dirty="0" smtClean="0"/>
              <a:t>Streets</a:t>
            </a:r>
          </a:p>
          <a:p>
            <a:r>
              <a:rPr lang="en-US" sz="3000" dirty="0" smtClean="0"/>
              <a:t>Highway Performance Assessment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48700" y="640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875A29-62CF-4AC2-8F17-C36450BE33AA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9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Project Schedule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648700" y="640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875A29-62CF-4AC2-8F17-C36450BE33AA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227" y="1676400"/>
            <a:ext cx="8758238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60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Review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7848600" cy="4525963"/>
          </a:xfrm>
        </p:spPr>
        <p:txBody>
          <a:bodyPr/>
          <a:lstStyle/>
          <a:p>
            <a:r>
              <a:rPr lang="en-US" dirty="0" smtClean="0"/>
              <a:t>Posted to the C/CAG Web site </a:t>
            </a:r>
            <a:r>
              <a:rPr lang="en-US" dirty="0"/>
              <a:t>September </a:t>
            </a:r>
            <a:r>
              <a:rPr lang="en-US" dirty="0" smtClean="0"/>
              <a:t>2 - http</a:t>
            </a:r>
            <a:r>
              <a:rPr lang="en-US" dirty="0"/>
              <a:t>://</a:t>
            </a:r>
            <a:r>
              <a:rPr lang="en-US" dirty="0" smtClean="0"/>
              <a:t>ccag.ca.gov</a:t>
            </a:r>
          </a:p>
          <a:p>
            <a:r>
              <a:rPr lang="en-US" dirty="0" smtClean="0"/>
              <a:t>Public Outreach Meetings (all 6:30-8:30 PM)</a:t>
            </a:r>
          </a:p>
          <a:p>
            <a:pPr lvl="1"/>
            <a:r>
              <a:rPr lang="en-US" dirty="0" smtClean="0"/>
              <a:t>September 27 - Pacifica</a:t>
            </a:r>
          </a:p>
          <a:p>
            <a:pPr lvl="1"/>
            <a:r>
              <a:rPr lang="en-US" dirty="0" smtClean="0"/>
              <a:t>September 28 – South San Francisco</a:t>
            </a:r>
          </a:p>
          <a:p>
            <a:pPr lvl="1"/>
            <a:r>
              <a:rPr lang="en-US" dirty="0" smtClean="0"/>
              <a:t>September 29 – Menlo Park</a:t>
            </a:r>
          </a:p>
          <a:p>
            <a:r>
              <a:rPr lang="en-US" dirty="0" smtClean="0"/>
              <a:t>Stakeholder and Committee Meetings -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23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Reviews of the CTP Drafts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Project Team – March 26 - Admin Draft</a:t>
            </a:r>
          </a:p>
          <a:p>
            <a:r>
              <a:rPr lang="en-US" dirty="0" smtClean="0"/>
              <a:t>CMEQ Committee – April 25 CTP Outline Policies, Goals and Objectives</a:t>
            </a:r>
          </a:p>
          <a:p>
            <a:r>
              <a:rPr lang="en-US" dirty="0"/>
              <a:t>Project Team – </a:t>
            </a:r>
            <a:r>
              <a:rPr lang="en-US" dirty="0" smtClean="0"/>
              <a:t>June 1- Preliminary Draft</a:t>
            </a:r>
            <a:endParaRPr lang="en-US" dirty="0"/>
          </a:p>
          <a:p>
            <a:r>
              <a:rPr lang="en-US" dirty="0" smtClean="0"/>
              <a:t>CMEQ Committee – June 27 – Preliminary Draft</a:t>
            </a:r>
          </a:p>
          <a:p>
            <a:r>
              <a:rPr lang="en-US" dirty="0" smtClean="0"/>
              <a:t>Project Team - August 30 – Public Review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3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 - Roadways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a methodology for defining priorities  for roadway projects</a:t>
            </a:r>
          </a:p>
          <a:p>
            <a:r>
              <a:rPr lang="en-US" dirty="0" smtClean="0"/>
              <a:t>Add consideration of “induced” demand from roadway capacity expansion</a:t>
            </a:r>
          </a:p>
          <a:p>
            <a:r>
              <a:rPr lang="en-US" dirty="0" smtClean="0"/>
              <a:t>Review description of US 101 Corridor: policies for managed </a:t>
            </a:r>
            <a:r>
              <a:rPr lang="en-US" dirty="0"/>
              <a:t>l</a:t>
            </a:r>
            <a:r>
              <a:rPr lang="en-US" dirty="0" smtClean="0"/>
              <a:t>anes and multimodal travel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Comments </a:t>
            </a:r>
            <a:r>
              <a:rPr lang="en-US" dirty="0" smtClean="0"/>
              <a:t>- Transit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 potential duplication of transit service by shuttles and/or private employer transportation</a:t>
            </a:r>
          </a:p>
          <a:p>
            <a:r>
              <a:rPr lang="en-US" dirty="0" smtClean="0"/>
              <a:t>Address role of on-demand and shared mobility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929E-100F-40A6-AEFD-B884D27E611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3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SW1QxvrAzZRNI09uHvFv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z4AOTS03GA1oYCYRlIq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9glsQaWHF9EUlxixYHOC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kdFsY5sstRWUCR6YNP9Z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V4kbPG3cUWfm1eaHXBd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2pDGFRI1MHUrziB8MgLoh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0EgQSO5SyLLASFHv9Okb7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UrWzzaksiT6pZqOZTVU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YpVrh6W46OLjloWfvHdj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HMgH5lPrfd4cetwD8Tdvd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hDF5p2EpcVOchDFJcL6D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76VqBnOZOfUuC20VNMQ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dJoMGFubPRyEEoeVowjD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n2bTXpGsoAWGWyYuC22o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Wm83HcQjQ0AxJ3JwEY7xp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OGt1raKNCdn6OKUIuB4K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v159WEO1KajdYNuXLdjzf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sTegyVZTx6UboHknnrGL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rnrPIRVqWCCZW5EVKQsY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tczSD46m1qYlNQY91eJ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kKAsQGwOPUyg5kG220AJ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6w8lsfiYiEW8YSOhadpP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zMcpHutGk7LzQRq7ckyu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PkXACqjTxwCoaCzgX0I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S4xnvhjY4S3oWSs7R3n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XsGNxWmyLDDnrS2fV2A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kLGHNP8FL6SD75GHJmC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qLyqz5B8kQ1Me8V7Q8wp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vOLXydidWVCUZ7heKxx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QTWLATe560xe2BO83U1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oKppe5wpph6vcZjZj88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QBeVZzUMSzrgFXS0NCpZ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mL5FpCuCoDLZhIQBjjj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6XnDW8fhCDe1ZRaUTuao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TYAhW15FxCagNH1tuek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xYiRFGqP8Ou2ktFmQigw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oOBmcS0GaBgDlZhqhkFQp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dtdl7DV4g1RztfiuxO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dmSWyFQ7VZQTU8wsljd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LG7F4q1VQ8hB8nTYxT3fx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uqNaYQ81W8MrN6F3cT9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n7GRrBoQ0lP8zxhr8hm3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XlRpv0VpplK3Dfgg34I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tmW6SRPQloBIUssiyk85x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GJspMVP4HNfuYVjD86y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9kINNYvKz0MJVfmpr2Uwj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EXumfHZZYFsxpKBZXkk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L3GXdH3DxDfo4QjBf2A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4sHXFP3WbZM9bcrGithW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h0GLFm4hwLEGAZZyR0G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fSESVXzi4tWDpXZ4nA6I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xvQHiUqWDLbOKN6Mr6H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GcOaaHbwmmG1CJxMt8y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bJWz2zNC6fVdRl91eFES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sAcbXA8Z01GlMT7flCkx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BTsXLdr3lzmyuYQoP1Xf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bZn86pjfNiFcZjI0PVy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6Zdp9pWMizgkqHsAC62K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4ShYwFPb1HYu409IWZmsv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oSzBfpcPvcBkVl8aTgX6x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mVDsrU92nCgluopVqpZcb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J4NAM65vpaOwDYMYiFs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zRJKXQx7loA1ToDknWi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hnCr2ybRMCrNxZFDqd9PP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FSLXDrHwIWUFuWQ18eYh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WC4okXiwwSdobRY0d5p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E6eTGtlN38zmfW9Sf7Jdb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2s5LZ271SRZJhvPuDuWJ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D2VVP7XYGBue3MOVujF1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vED3KtfhsWjO3P4d03Tb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3s2GIZD3rtWFqgb4dvr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hJYL6p6FYmvYgAb14LfDp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SnoN1WQoK4dMI4UBAxn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qH9G038KbGCLT6nHB5J7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MTwEHAuSVCbDpPbJ890F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U3OtW99F612JrGe70TIEz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0OXxTYsEl8EN6Sx6YAwz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aEHsu4QpkcwsNEYCfGE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NS8ftMJ32OYhEjPrunOV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hD4S7lkPUe0zROkfA3F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uv0FNOcgyMMkBuaBFoJ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h5s07eNLgxiz9zSsywC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eMwdP4YnhxWOJeVcMHXs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22kBJdPcAf32iWNh9PnY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mLpkWfLOEbTIxtautfas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d5KS82Uoz6OBIUoQBmT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GcCfZpNDpxeFhVgMX3nV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ajKsCMGzdwF0cJ8jZMpQx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jOTzdscoWpuwSSNnD74c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yE4b7sXhY5xG8rEIdt707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BHdgrcpMJthaK9Pn5Ze7Y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PJr9EpEWcSQ3mXR1LRcm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pXGuTPn7L0KgKnw03Km4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hU5sqeYtfLYTqLKELAgP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5NCAk0I7QhxjGMpqp99iK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RXKgpYLNGEoOiQPTXK7V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UzQrH50P9R2EjzXImQ0d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l65Xekb7G787vLDzKi94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hY6AzfbxC2AvQFiaDAG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fGN4cjdsYRdurNY8JBRuz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4UfMUr8wtNP81hjwmVY5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0oRj2TZOwXJCTPqpLjro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jMHPdfWvtSTwfn376Cu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iFpHWwcMcMXl55CcGJS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Imz2mEcPUrl8t2pwjpjH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7zThYuTWK6jGqX37Tayzm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0WBAN9qsHMbANGKn9jT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AdtPKipjH3qAaa2GlOoK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2r34lppfK7jf3TlnU5Mk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fmgr8MpgtIbYuyvrK0cX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lKMp0ed6PGqxNI5Xhtk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RVQPoE2jrEgn0vEILb2m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xXKMlMJICM2OSQzbPz3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gqIzjyI9PsFmnS4CigzI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tkcDN9zltilgMGj4Lta0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9wtG7dgNWwIN6vWvo9N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j5BcKxwMoIzwK36kss8cv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3TdyPYMQFBqPqSumFK1x"/>
</p:tagLst>
</file>

<file path=ppt/theme/theme1.xml><?xml version="1.0" encoding="utf-8"?>
<a:theme xmlns:a="http://schemas.openxmlformats.org/drawingml/2006/main" name="Urban Pop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13741</TotalTime>
  <Words>690</Words>
  <Application>Microsoft Office PowerPoint</Application>
  <PresentationFormat>On-screen Show (4:3)</PresentationFormat>
  <Paragraphs>135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 3</vt:lpstr>
      <vt:lpstr>Urban Pop</vt:lpstr>
      <vt:lpstr>San Mateo Countywide Transportation Plan update  </vt:lpstr>
      <vt:lpstr>Countywide Transportation Plan (CTP)</vt:lpstr>
      <vt:lpstr>Approach – Key Strategies</vt:lpstr>
      <vt:lpstr>Major Initiatives</vt:lpstr>
      <vt:lpstr>Project Schedule</vt:lpstr>
      <vt:lpstr>Public Review Draft</vt:lpstr>
      <vt:lpstr>Reviews of the CTP Drafts</vt:lpstr>
      <vt:lpstr>Summary of Comments - Roadways</vt:lpstr>
      <vt:lpstr>Summary of Comments - Transit</vt:lpstr>
      <vt:lpstr>Summary of Comments – TDM and Parking </vt:lpstr>
      <vt:lpstr>Summary of Comments - Finance</vt:lpstr>
      <vt:lpstr>Next Steps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Call Traffic Engineering  Services</dc:title>
  <dc:creator>David Mahama</dc:creator>
  <cp:lastModifiedBy>Gweneth Buckley</cp:lastModifiedBy>
  <cp:revision>497</cp:revision>
  <cp:lastPrinted>2016-09-08T19:55:53Z</cp:lastPrinted>
  <dcterms:created xsi:type="dcterms:W3CDTF">2011-09-18T22:59:14Z</dcterms:created>
  <dcterms:modified xsi:type="dcterms:W3CDTF">2016-10-20T22:53:55Z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13Kqu_dU62E7A_f1wnmrGO1kdZxsLPgUV78EI919K97E</vt:lpwstr>
  </property>
  <property fmtid="{D5CDD505-2E9C-101B-9397-08002B2CF9AE}" pid="4" name="Google.Documents.RevisionId">
    <vt:lpwstr>13006786422293639496</vt:lpwstr>
  </property>
  <property fmtid="{D5CDD505-2E9C-101B-9397-08002B2CF9AE}" pid="5" name="Google.Documents.PreviousRevisionId">
    <vt:lpwstr>16094714880179075173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